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77" r:id="rId2"/>
    <p:sldId id="257" r:id="rId3"/>
    <p:sldId id="258" r:id="rId4"/>
    <p:sldId id="269" r:id="rId5"/>
    <p:sldId id="259" r:id="rId6"/>
    <p:sldId id="260" r:id="rId7"/>
    <p:sldId id="261" r:id="rId8"/>
    <p:sldId id="266" r:id="rId9"/>
    <p:sldId id="267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75" r:id="rId18"/>
    <p:sldId id="276" r:id="rId19"/>
    <p:sldId id="299" r:id="rId20"/>
    <p:sldId id="300" r:id="rId21"/>
    <p:sldId id="301" r:id="rId22"/>
    <p:sldId id="302" r:id="rId23"/>
    <p:sldId id="303" r:id="rId24"/>
    <p:sldId id="304" r:id="rId25"/>
    <p:sldId id="274" r:id="rId26"/>
    <p:sldId id="271" r:id="rId27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1392" y="-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0FAB6-D9FF-4D16-A876-61D92E4CBEB6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71A6A-0C4B-4F8D-B8A1-AAA55E3C81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5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97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0.jpeg"/><Relationship Id="rId4" Type="http://schemas.microsoft.com/office/2007/relationships/hdphoto" Target="../media/hdphoto3.wdp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www.mintrabajo.gov.co/web/guest/marco-legal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ntrabajo.gov.co/web/guest/marco-legal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hyperlink" Target="http://www.mintrabajo.gov.co/web/guest/marco-legal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hyperlink" Target="http://www.mintrabajo.gov.co/web/guest/marco-leg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2" Type="http://schemas.openxmlformats.org/officeDocument/2006/relationships/hyperlink" Target="http://www.mintrabajo.gov.co/web/guest/marco-leg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hyperlink" Target="http://www.mintrabajo.gov.co/web/guest/marco-leg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jpeg"/><Relationship Id="rId2" Type="http://schemas.openxmlformats.org/officeDocument/2006/relationships/hyperlink" Target="http://www.mintrabajo.gov.co/web/guest/marco-leg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.png"/><Relationship Id="rId7" Type="http://schemas.openxmlformats.org/officeDocument/2006/relationships/image" Target="../media/image2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9.png"/><Relationship Id="rId3" Type="http://schemas.openxmlformats.org/officeDocument/2006/relationships/hyperlink" Target="http://www.gerencie.com/por-que-es-importante-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8.png"/><Relationship Id="rId5" Type="http://schemas.openxmlformats.org/officeDocument/2006/relationships/image" Target="../media/image35.png"/><Relationship Id="rId15" Type="http://schemas.openxmlformats.org/officeDocument/2006/relationships/image" Target="../media/image10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3.png"/><Relationship Id="rId7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microsoft.com/office/2007/relationships/hdphoto" Target="../media/hdphoto2.wdp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0.jpe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6" y="771525"/>
            <a:ext cx="3818921" cy="47443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5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99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1"/>
              <a:ext cx="340923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INICIO DE GRABACIÓN </a:t>
              </a:r>
              <a:endParaRPr 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12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1267" y="1877567"/>
            <a:ext cx="6878574" cy="1866137"/>
          </a:xfrm>
          <a:prstGeom prst="rect">
            <a:avLst/>
          </a:prstGeom>
          <a:ln w="228600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3054" y="427736"/>
            <a:ext cx="451485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3615" marR="5080" indent="-97155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solidFill>
                  <a:srgbClr val="001F5F"/>
                </a:solidFill>
                <a:latin typeface="Arial MT"/>
                <a:cs typeface="Arial MT"/>
              </a:rPr>
              <a:t>QUE</a:t>
            </a:r>
            <a:r>
              <a:rPr sz="3200" b="0" spc="-4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3200" b="0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3200" b="0" spc="-2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3200" b="0" dirty="0">
                <a:solidFill>
                  <a:srgbClr val="001F5F"/>
                </a:solidFill>
                <a:latin typeface="Arial MT"/>
                <a:cs typeface="Arial MT"/>
              </a:rPr>
              <a:t>EL</a:t>
            </a:r>
            <a:r>
              <a:rPr sz="3200" b="0" spc="-15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3200" b="0" spc="-35" dirty="0">
                <a:solidFill>
                  <a:srgbClr val="001F5F"/>
                </a:solidFill>
                <a:latin typeface="Arial MT"/>
                <a:cs typeface="Arial MT"/>
              </a:rPr>
              <a:t>CONTRATO </a:t>
            </a:r>
            <a:r>
              <a:rPr sz="3200" b="0" spc="-87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3200" b="0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3200" b="0" spc="-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3200" b="0" dirty="0">
                <a:solidFill>
                  <a:srgbClr val="001F5F"/>
                </a:solidFill>
                <a:latin typeface="Arial MT"/>
                <a:cs typeface="Arial MT"/>
              </a:rPr>
              <a:t>TRABAJO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4003" y="2258948"/>
            <a:ext cx="6491605" cy="10528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indent="635" algn="ctr">
              <a:lnSpc>
                <a:spcPct val="91500"/>
              </a:lnSpc>
              <a:spcBef>
                <a:spcPts val="280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documento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que se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celebra entre patrón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trabajador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contiene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bases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más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importantes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 la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prestación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servicio,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tales </a:t>
            </a:r>
            <a:r>
              <a:rPr sz="1800" spc="-3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como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jornada,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salario,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descansos</a:t>
            </a:r>
            <a:r>
              <a:rPr sz="1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legales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otras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normas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van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regir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vínculo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entre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uno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otro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contratante.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267" y="4125085"/>
            <a:ext cx="6872478" cy="1866138"/>
          </a:xfrm>
          <a:prstGeom prst="rect">
            <a:avLst/>
          </a:prstGeom>
          <a:ln w="228600" cap="sq" cmpd="thickThin">
            <a:solidFill>
              <a:srgbClr val="FFC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object 6"/>
          <p:cNvSpPr txBox="1"/>
          <p:nvPr/>
        </p:nvSpPr>
        <p:spPr>
          <a:xfrm>
            <a:off x="1152550" y="4555617"/>
            <a:ext cx="6575425" cy="8013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065" marR="5080" algn="ctr">
              <a:lnSpc>
                <a:spcPct val="91400"/>
              </a:lnSpc>
              <a:spcBef>
                <a:spcPts val="285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escrito firmado por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patrón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spc="-20" dirty="0">
                <a:solidFill>
                  <a:srgbClr val="001F5F"/>
                </a:solidFill>
                <a:latin typeface="Calibri"/>
                <a:cs typeface="Calibri"/>
              </a:rPr>
              <a:t>trabajador,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que se hace por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duplicado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se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entrega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ejemplar a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cada uno de ellos. En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contrato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especifican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condiciones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trabajo.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AB8444C-E00C-E4AC-794B-EE7A1B47A312}"/>
              </a:ext>
            </a:extLst>
          </p:cNvPr>
          <p:cNvGrpSpPr/>
          <p:nvPr/>
        </p:nvGrpSpPr>
        <p:grpSpPr>
          <a:xfrm>
            <a:off x="6573418" y="4356227"/>
            <a:ext cx="2903220" cy="3115310"/>
            <a:chOff x="6240779" y="3742944"/>
            <a:chExt cx="2903220" cy="311531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F83EC199-F1DC-11CE-F95F-F5EA4F98AD2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2531" y="4347972"/>
              <a:ext cx="2601468" cy="2510026"/>
            </a:xfrm>
            <a:prstGeom prst="rect">
              <a:avLst/>
            </a:prstGeom>
          </p:spPr>
        </p:pic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A95C985A-3375-6F07-EDF2-BE3A56C52A5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45B5F482-AD4D-0834-E726-BE17D06D5C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12810" y="5539613"/>
            <a:ext cx="688874" cy="985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A91444-E6E4-2CF1-5489-B0C53347B9A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F1F50D8-F1F6-5ACD-4D37-C827C26D12D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1455" y="99060"/>
            <a:ext cx="651274" cy="9860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2791" y="1092530"/>
            <a:ext cx="2571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75" dirty="0">
                <a:solidFill>
                  <a:srgbClr val="123157"/>
                </a:solidFill>
                <a:latin typeface="Calibri Light"/>
                <a:cs typeface="Calibri Light"/>
              </a:rPr>
              <a:t>CONTRATACIÓN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7089" y="2203450"/>
            <a:ext cx="8295640" cy="5133592"/>
            <a:chOff x="848867" y="2302764"/>
            <a:chExt cx="8295640" cy="5133592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8867" y="2302764"/>
              <a:ext cx="7466330" cy="3693160"/>
            </a:xfrm>
            <a:custGeom>
              <a:avLst/>
              <a:gdLst/>
              <a:ahLst/>
              <a:cxnLst/>
              <a:rect l="l" t="t" r="r" b="b"/>
              <a:pathLst>
                <a:path w="7466330" h="3693160">
                  <a:moveTo>
                    <a:pt x="7466076" y="0"/>
                  </a:moveTo>
                  <a:lnTo>
                    <a:pt x="0" y="0"/>
                  </a:lnTo>
                  <a:lnTo>
                    <a:pt x="0" y="3692652"/>
                  </a:lnTo>
                  <a:lnTo>
                    <a:pt x="7466076" y="3692652"/>
                  </a:lnTo>
                  <a:lnTo>
                    <a:pt x="746607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3039" y="4926330"/>
              <a:ext cx="2601468" cy="25100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7608" y="1717040"/>
            <a:ext cx="7235825" cy="4196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7590" marR="431800" indent="-200152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Vincular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laboralmente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 una</a:t>
            </a:r>
            <a:r>
              <a:rPr sz="18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persona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como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parte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 la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organización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asumiendo</a:t>
            </a:r>
            <a:r>
              <a:rPr sz="18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carga</a:t>
            </a:r>
            <a:r>
              <a:rPr sz="18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laboral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Contrato: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libri"/>
              <a:cs typeface="Calibri"/>
            </a:endParaRPr>
          </a:p>
          <a:p>
            <a:pPr marL="311150" marR="5080">
              <a:lnSpc>
                <a:spcPct val="100000"/>
              </a:lnSpc>
            </a:pPr>
            <a:r>
              <a:rPr sz="1800" spc="-35" dirty="0">
                <a:solidFill>
                  <a:srgbClr val="001F5F"/>
                </a:solidFill>
                <a:latin typeface="Calibri"/>
                <a:cs typeface="Calibri"/>
              </a:rPr>
              <a:t>"Toda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actividad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humana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libre,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ya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sea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material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intelectual,</a:t>
            </a:r>
            <a:r>
              <a:rPr sz="18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permanente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o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transitoria,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persona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natural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ejecuta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conscientemente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al</a:t>
            </a:r>
            <a:endParaRPr sz="1800" dirty="0">
              <a:latin typeface="Calibri"/>
              <a:cs typeface="Calibri"/>
            </a:endParaRPr>
          </a:p>
          <a:p>
            <a:pPr marL="311150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servicio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otra,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cualquiera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sea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su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finalidad,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siempre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endParaRPr sz="1800" dirty="0">
              <a:latin typeface="Calibri"/>
              <a:cs typeface="Calibri"/>
            </a:endParaRPr>
          </a:p>
          <a:p>
            <a:pPr marL="311150">
              <a:lnSpc>
                <a:spcPct val="100000"/>
              </a:lnSpc>
            </a:pP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se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efectúe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ejecución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 un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de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trabajo."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libri"/>
              <a:cs typeface="Calibri"/>
            </a:endParaRPr>
          </a:p>
          <a:p>
            <a:pPr marL="311150" marR="113664">
              <a:lnSpc>
                <a:spcPct val="100000"/>
              </a:lnSpc>
            </a:pP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artículo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23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del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código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sustantivo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del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trabajo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señala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los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tres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elementos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contiene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trabajo,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son: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libri"/>
              <a:cs typeface="Calibri"/>
            </a:endParaRPr>
          </a:p>
          <a:p>
            <a:pPr marL="654050" indent="-343535">
              <a:lnSpc>
                <a:spcPct val="100000"/>
              </a:lnSpc>
              <a:buFont typeface="Arial MT"/>
              <a:buChar char="•"/>
              <a:tabLst>
                <a:tab pos="654050" algn="l"/>
                <a:tab pos="654685" algn="l"/>
              </a:tabLst>
            </a:pP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Prestación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personal</a:t>
            </a:r>
            <a:r>
              <a:rPr sz="18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servicio.</a:t>
            </a:r>
            <a:endParaRPr sz="1800" dirty="0">
              <a:latin typeface="Calibri"/>
              <a:cs typeface="Calibri"/>
            </a:endParaRPr>
          </a:p>
          <a:p>
            <a:pPr marL="654050" indent="-343535">
              <a:lnSpc>
                <a:spcPct val="100000"/>
              </a:lnSpc>
              <a:buFont typeface="Arial MT"/>
              <a:buChar char="•"/>
              <a:tabLst>
                <a:tab pos="654050" algn="l"/>
                <a:tab pos="654685" algn="l"/>
              </a:tabLst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Continuada</a:t>
            </a:r>
            <a:r>
              <a:rPr sz="1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subordinación.</a:t>
            </a:r>
            <a:endParaRPr sz="1800" dirty="0">
              <a:latin typeface="Calibri"/>
              <a:cs typeface="Calibri"/>
            </a:endParaRPr>
          </a:p>
          <a:p>
            <a:pPr marL="654050" indent="-343535">
              <a:lnSpc>
                <a:spcPct val="100000"/>
              </a:lnSpc>
              <a:buFont typeface="Arial MT"/>
              <a:buChar char="•"/>
              <a:tabLst>
                <a:tab pos="654050" algn="l"/>
                <a:tab pos="654685" algn="l"/>
              </a:tabLst>
            </a:pP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Retribución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o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remuneración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del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servicio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366" y="6384137"/>
            <a:ext cx="2917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https:/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5"/>
              </a:rPr>
              <a:t>/w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5"/>
              </a:rPr>
              <a:t>w.mintrabajo.gov.co/web/guest/marco-legal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90178D1C-FC5C-1888-4CA8-2411E15E546C}"/>
              </a:ext>
            </a:extLst>
          </p:cNvPr>
          <p:cNvGrpSpPr/>
          <p:nvPr/>
        </p:nvGrpSpPr>
        <p:grpSpPr>
          <a:xfrm>
            <a:off x="6250385" y="4280220"/>
            <a:ext cx="2903220" cy="3115310"/>
            <a:chOff x="6240779" y="3742944"/>
            <a:chExt cx="2903220" cy="3115310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BCDC7B12-972E-322F-79C5-2D3658ECAF7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2531" y="4347972"/>
              <a:ext cx="2601468" cy="2510026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C629687F-94DE-5C8D-A66D-2F0E6635A9B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DF611510-E223-7A3A-EB84-F0562F79DB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754626" y="5406835"/>
            <a:ext cx="688874" cy="98566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759AFC5-4816-E550-38BD-3925962BBC7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1455" y="99060"/>
            <a:ext cx="651274" cy="9860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600" y="1092530"/>
            <a:ext cx="33566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20" dirty="0">
                <a:solidFill>
                  <a:srgbClr val="123157"/>
                </a:solidFill>
                <a:latin typeface="Calibri Light"/>
                <a:cs typeface="Calibri Light"/>
              </a:rPr>
              <a:t>TIPOS</a:t>
            </a:r>
            <a:r>
              <a:rPr sz="3200" b="0" spc="-95" dirty="0">
                <a:solidFill>
                  <a:srgbClr val="123157"/>
                </a:solidFill>
                <a:latin typeface="Calibri Light"/>
                <a:cs typeface="Calibri Light"/>
              </a:rPr>
              <a:t> </a:t>
            </a:r>
            <a:r>
              <a:rPr sz="3200" b="0" spc="-15" dirty="0">
                <a:solidFill>
                  <a:srgbClr val="123157"/>
                </a:solidFill>
                <a:latin typeface="Calibri Light"/>
                <a:cs typeface="Calibri Light"/>
              </a:rPr>
              <a:t>DE</a:t>
            </a:r>
            <a:r>
              <a:rPr sz="3200" b="0" spc="-70" dirty="0">
                <a:solidFill>
                  <a:srgbClr val="123157"/>
                </a:solidFill>
                <a:latin typeface="Calibri Light"/>
                <a:cs typeface="Calibri Light"/>
              </a:rPr>
              <a:t> </a:t>
            </a:r>
            <a:r>
              <a:rPr sz="3200" b="0" spc="-75" dirty="0">
                <a:solidFill>
                  <a:srgbClr val="123157"/>
                </a:solidFill>
                <a:latin typeface="Calibri Light"/>
                <a:cs typeface="Calibri Light"/>
              </a:rPr>
              <a:t>CONTRATO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0331" y="2133345"/>
            <a:ext cx="8773795" cy="4725035"/>
            <a:chOff x="370331" y="2133345"/>
            <a:chExt cx="8773795" cy="47250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2531" y="4347972"/>
              <a:ext cx="2601468" cy="25100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0779" y="3742943"/>
              <a:ext cx="1353312" cy="23667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331" y="2133345"/>
              <a:ext cx="8194802" cy="19618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2366" y="6384137"/>
            <a:ext cx="2917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https:/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6"/>
              </a:rPr>
              <a:t>/w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6"/>
              </a:rPr>
              <a:t>w.mintrabajo.gov.co/web/guest/marco-legal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550" y="2687269"/>
            <a:ext cx="1146810" cy="80200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ctr">
              <a:lnSpc>
                <a:spcPct val="91400"/>
              </a:lnSpc>
              <a:spcBef>
                <a:spcPts val="285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b="1" spc="-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trabajo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término</a:t>
            </a:r>
            <a:r>
              <a:rPr sz="1800" b="1" spc="-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fijo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1466" y="2561971"/>
            <a:ext cx="1146175" cy="10528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280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b="1" spc="-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trabajo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término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indefinido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3246" y="2813430"/>
            <a:ext cx="1183640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17780">
              <a:lnSpc>
                <a:spcPts val="1970"/>
              </a:lnSpc>
              <a:spcBef>
                <a:spcPts val="325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obra</a:t>
            </a:r>
            <a:r>
              <a:rPr sz="1800" b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labor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51475" y="2813430"/>
            <a:ext cx="1165225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4450" marR="5080" indent="-32384">
              <a:lnSpc>
                <a:spcPts val="1970"/>
              </a:lnSpc>
              <a:spcBef>
                <a:spcPts val="325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 </a:t>
            </a:r>
            <a:r>
              <a:rPr sz="1800" b="1" spc="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ap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endi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z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aje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8847" y="2561971"/>
            <a:ext cx="1092200" cy="10528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-50800" algn="ctr">
              <a:lnSpc>
                <a:spcPct val="91500"/>
              </a:lnSpc>
              <a:spcBef>
                <a:spcPts val="280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temporal,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oc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si</a:t>
            </a:r>
            <a:r>
              <a:rPr sz="1800" b="1" spc="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nal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o 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accidental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9622A04-59E7-749A-DD17-CA2B9A1E29A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594091" y="4926329"/>
            <a:ext cx="688874" cy="985662"/>
          </a:xfrm>
          <a:prstGeom prst="rect">
            <a:avLst/>
          </a:prstGeom>
        </p:spPr>
      </p:pic>
      <p:pic>
        <p:nvPicPr>
          <p:cNvPr id="5122" name="Picture 2" descr="Los 4 tipos de contrato de trabajo y sus características 📃">
            <a:extLst>
              <a:ext uri="{FF2B5EF4-FFF2-40B4-BE49-F238E27FC236}">
                <a16:creationId xmlns:a16="http://schemas.microsoft.com/office/drawing/2014/main" id="{53DDF02D-B4ED-2B6C-E5F3-18C371FE3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81" y="4165197"/>
            <a:ext cx="3495356" cy="196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F98B85E-D260-270E-2B77-D140CE5E745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838" y="1170432"/>
            <a:ext cx="8044180" cy="5183505"/>
          </a:xfrm>
          <a:custGeom>
            <a:avLst/>
            <a:gdLst/>
            <a:ahLst/>
            <a:cxnLst/>
            <a:rect l="l" t="t" r="r" b="b"/>
            <a:pathLst>
              <a:path w="8044180" h="5183505">
                <a:moveTo>
                  <a:pt x="8043672" y="0"/>
                </a:moveTo>
                <a:lnTo>
                  <a:pt x="0" y="0"/>
                </a:lnTo>
                <a:lnTo>
                  <a:pt x="0" y="5183124"/>
                </a:lnTo>
                <a:lnTo>
                  <a:pt x="8043672" y="5183124"/>
                </a:lnTo>
                <a:lnTo>
                  <a:pt x="8043672" y="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7057" y="596265"/>
            <a:ext cx="35769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048" y="1170432"/>
            <a:ext cx="7887970" cy="488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 a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término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fijo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libri"/>
              <a:cs typeface="Calibri"/>
            </a:endParaRPr>
          </a:p>
          <a:p>
            <a:pPr marL="12700" marR="6350" algn="just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trabajo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término fijo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debe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constar siempre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 escrito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su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duración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no puede ser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superior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tres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años,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pero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es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renovable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indefinidamente sin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 se 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convierta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indefinido.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b="1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artículo</a:t>
            </a:r>
            <a:r>
              <a:rPr sz="1800" b="1" spc="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46</a:t>
            </a:r>
            <a:r>
              <a:rPr sz="1800" b="1" spc="1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b="1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código</a:t>
            </a:r>
            <a:r>
              <a:rPr sz="1800" b="1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sustantivo</a:t>
            </a:r>
            <a:r>
              <a:rPr sz="1800" b="1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b="1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r>
              <a:rPr sz="1800" b="1" spc="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fija</a:t>
            </a:r>
            <a:r>
              <a:rPr sz="1800" b="1" spc="1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1800" b="1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siguientes</a:t>
            </a:r>
            <a:r>
              <a:rPr sz="1800" b="1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reglas</a:t>
            </a:r>
            <a:r>
              <a:rPr sz="1800" b="1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respecto</a:t>
            </a:r>
            <a:r>
              <a:rPr sz="1800" b="1" spc="1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renovación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prórroga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término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fijo: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 dirty="0">
              <a:latin typeface="Calibri"/>
              <a:cs typeface="Calibri"/>
            </a:endParaRPr>
          </a:p>
          <a:p>
            <a:pPr marL="277495" marR="27305" indent="-177165">
              <a:lnSpc>
                <a:spcPct val="103000"/>
              </a:lnSpc>
              <a:buFont typeface="Arial MT"/>
              <a:buChar char="•"/>
              <a:tabLst>
                <a:tab pos="278130" algn="l"/>
              </a:tabLst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Si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antes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fecha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vencimiento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término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estipulado,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ninguna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partes </a:t>
            </a:r>
            <a:r>
              <a:rPr sz="1800" spc="-3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avisare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escrito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otra</a:t>
            </a:r>
            <a:r>
              <a:rPr sz="1800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su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determinación</a:t>
            </a:r>
            <a:r>
              <a:rPr sz="1800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prorrogar</a:t>
            </a:r>
            <a:r>
              <a:rPr sz="18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contrato,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con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antelación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inferior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treinta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(30)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días,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éste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se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entenderá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renovado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período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igual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inicialmente</a:t>
            </a:r>
            <a:r>
              <a:rPr sz="18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pactado,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así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sucesivamente.</a:t>
            </a:r>
            <a:endParaRPr sz="1800" dirty="0">
              <a:latin typeface="Calibri"/>
              <a:cs typeface="Calibri"/>
            </a:endParaRPr>
          </a:p>
          <a:p>
            <a:pPr marL="277495" marR="194945" indent="-177165">
              <a:lnSpc>
                <a:spcPct val="103200"/>
              </a:lnSpc>
              <a:spcBef>
                <a:spcPts val="1095"/>
              </a:spcBef>
              <a:buFont typeface="Arial MT"/>
              <a:buChar char="•"/>
              <a:tabLst>
                <a:tab pos="278130" algn="l"/>
              </a:tabLst>
            </a:pP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No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obstante,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si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término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fijo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es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inferior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(1)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año,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únicamente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podrá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prorrogarse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sucesivamente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el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hasta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(3)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períodos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iguales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o 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inferiores,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al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cabo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cuales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término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renovación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podrá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ser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inferior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(1)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año,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así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sucesivamente.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366" y="6384137"/>
            <a:ext cx="2917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https:/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/w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w.mintrabajo.gov.co/web/guest/marco-legal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A702E2-1775-A141-1791-215085FDCA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22468B-1327-6F33-62A3-C9493B969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00" y="2068215"/>
            <a:ext cx="6891740" cy="466023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29E664A-27B6-D11C-ED6C-2B4785AAFDD7}"/>
              </a:ext>
            </a:extLst>
          </p:cNvPr>
          <p:cNvSpPr/>
          <p:nvPr/>
        </p:nvSpPr>
        <p:spPr>
          <a:xfrm>
            <a:off x="7621053" y="539014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B479593-DC42-DA34-5BA2-B1AFDF003C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3918" y="5742785"/>
            <a:ext cx="688874" cy="9856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CF608F6-D425-88A7-E33A-4BDBC57883D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468880" y="4504653"/>
            <a:ext cx="1352276" cy="23658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2F4CD90-C7E0-D719-B706-21339681FC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63" y="1612391"/>
            <a:ext cx="7442200" cy="181673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 algn="just">
              <a:lnSpc>
                <a:spcPct val="100000"/>
              </a:lnSpc>
              <a:spcBef>
                <a:spcPts val="250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 a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término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indefinido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91440" marR="81915" algn="just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trabajo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término indefinido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está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contemplado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 el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artículo 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47 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código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sustantivo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trabajo,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aquel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pactó</a:t>
            </a:r>
            <a:r>
              <a:rPr sz="1800" spc="3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duración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o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plazo.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3698" y="758774"/>
            <a:ext cx="3577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563" y="3672840"/>
            <a:ext cx="5840095" cy="208026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 algn="just">
              <a:lnSpc>
                <a:spcPct val="100000"/>
              </a:lnSpc>
              <a:spcBef>
                <a:spcPts val="250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obra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labor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alibri"/>
              <a:cs typeface="Calibri"/>
            </a:endParaRPr>
          </a:p>
          <a:p>
            <a:pPr marL="91440" marR="82550" algn="just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Corresponde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al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firma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el</a:t>
            </a:r>
            <a:r>
              <a:rPr sz="1800" spc="4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tiempo</a:t>
            </a:r>
            <a:r>
              <a:rPr sz="1800" spc="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dura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laboral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contratada.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una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forma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término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fijo,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puesto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 se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finaliza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al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finalizar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obra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 dio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origen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al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contrato.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366" y="6384137"/>
            <a:ext cx="2917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https:/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/w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w.mintrabajo.gov.co/web/guest/marco-legal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7E24D5-0E86-E0B8-0ACF-4A23B7D2C4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9D6A89-578E-DC8D-9EB6-AE747BB717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93" y="1812805"/>
            <a:ext cx="6891740" cy="466023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90EECEBC-1B63-1948-209C-3C345F26B36E}"/>
              </a:ext>
            </a:extLst>
          </p:cNvPr>
          <p:cNvSpPr/>
          <p:nvPr/>
        </p:nvSpPr>
        <p:spPr>
          <a:xfrm>
            <a:off x="7497482" y="529296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7D337EB-4B4F-46A1-781B-9F816071D5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591646" y="4362618"/>
            <a:ext cx="1352276" cy="23658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B8CA63-42B2-655F-47B1-C81408295F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652373" y="5260269"/>
            <a:ext cx="688874" cy="9856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61110F-1116-2833-5F31-3897ADC0D24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652" y="1977092"/>
            <a:ext cx="7274559" cy="4203700"/>
          </a:xfrm>
          <a:custGeom>
            <a:avLst/>
            <a:gdLst/>
            <a:ahLst/>
            <a:cxnLst/>
            <a:rect l="l" t="t" r="r" b="b"/>
            <a:pathLst>
              <a:path w="7274559" h="4203700">
                <a:moveTo>
                  <a:pt x="7274052" y="0"/>
                </a:moveTo>
                <a:lnTo>
                  <a:pt x="0" y="0"/>
                </a:lnTo>
                <a:lnTo>
                  <a:pt x="0" y="4203192"/>
                </a:lnTo>
                <a:lnTo>
                  <a:pt x="7274052" y="4203192"/>
                </a:lnTo>
                <a:lnTo>
                  <a:pt x="7274052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3698" y="758774"/>
            <a:ext cx="3577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8396" y="2164501"/>
            <a:ext cx="7155815" cy="3665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b="1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aprendizaje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aquel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mediante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cual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persona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natural realiza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formación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teórica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prá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ctica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en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entidad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autorizada,</a:t>
            </a:r>
            <a:endParaRPr sz="1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cambio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4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spc="4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empresa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proporcione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medios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adquirir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formació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profesional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requerida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 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oficio,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actividad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ocupación,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cualquier</a:t>
            </a:r>
            <a:r>
              <a:rPr sz="18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tie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mpo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determinado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superior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spc="4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dos</a:t>
            </a:r>
            <a:r>
              <a:rPr sz="1800" spc="4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(2)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años,</a:t>
            </a:r>
            <a:r>
              <a:rPr sz="1800" spc="409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esto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recibe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apoyo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d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sostenimiento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mensual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,</a:t>
            </a:r>
            <a:r>
              <a:rPr sz="1800" spc="3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sea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como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mínimo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fase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lectiva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equival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ente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50%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(1)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salario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mínimo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mensual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vigente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y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durante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fase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alibri"/>
                <a:cs typeface="Calibri"/>
              </a:rPr>
              <a:t>prá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ctica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será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equivalente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setenta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cinco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ciento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(75%)</a:t>
            </a:r>
            <a:r>
              <a:rPr sz="18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salario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míni 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mo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mensual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legal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vigente.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  <a:spcBef>
                <a:spcPts val="795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Si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aprendiz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estudiante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universitario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apoyo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económico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no puede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ser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inferior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salario mínimo.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366" y="6384137"/>
            <a:ext cx="2917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https:/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/w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w.mintrabajo.gov.co/web/guest/marco-legal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D857B8-DD16-6FC9-093E-167E9542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945325" y="-617152"/>
            <a:ext cx="3453627" cy="27518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FB7198-A233-D86A-949E-BE7B081CB1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322939" y="3132054"/>
            <a:ext cx="1628989" cy="17768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B5FDBCD-55F4-74B3-3320-30095840DA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45CB8B4-DC26-B5C2-55C6-995CA6AB62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251557" y="5558520"/>
            <a:ext cx="3044843" cy="23096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B957166-D1EC-1053-9264-4431A48F88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514792" y="5870955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4044" y="1729739"/>
            <a:ext cx="6916420" cy="3195955"/>
          </a:xfrm>
          <a:custGeom>
            <a:avLst/>
            <a:gdLst/>
            <a:ahLst/>
            <a:cxnLst/>
            <a:rect l="l" t="t" r="r" b="b"/>
            <a:pathLst>
              <a:path w="6916420" h="3195954">
                <a:moveTo>
                  <a:pt x="6915911" y="0"/>
                </a:moveTo>
                <a:lnTo>
                  <a:pt x="0" y="0"/>
                </a:lnTo>
                <a:lnTo>
                  <a:pt x="0" y="3195827"/>
                </a:lnTo>
                <a:lnTo>
                  <a:pt x="6915911" y="3195827"/>
                </a:lnTo>
                <a:lnTo>
                  <a:pt x="6915911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3698" y="758774"/>
            <a:ext cx="3577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0228" y="2340355"/>
            <a:ext cx="678434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sz="1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temporal,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ocasional</a:t>
            </a:r>
            <a:r>
              <a:rPr sz="1800" b="1" spc="-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accidental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4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Código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Sustantivo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del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Calibri"/>
                <a:cs typeface="Calibri"/>
              </a:rPr>
              <a:t>Trabajo,</a:t>
            </a:r>
            <a:r>
              <a:rPr sz="1800" spc="4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define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ocasional,</a:t>
            </a:r>
            <a:r>
              <a:rPr sz="1800" spc="4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accidental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transitorio,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como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aquel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mayor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30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días,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cuyas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labores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sean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di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stintas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de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actividades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normales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alibri"/>
                <a:cs typeface="Calibri"/>
              </a:rPr>
              <a:t>empleador.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Esta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forma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de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contrat </a:t>
            </a:r>
            <a:r>
              <a:rPr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ación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puede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hacerse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escrito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verbalmente;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recomendamos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hacerlo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escrito,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estableciendo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tarea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específica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Calibri"/>
                <a:cs typeface="Calibri"/>
              </a:rPr>
              <a:t>trabajador.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366" y="6384137"/>
            <a:ext cx="2917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https:/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/w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w.mintrabajo.gov.co/web/guest/marco-legal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D17A3A-031C-2161-FB60-50BD518606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grpSp>
        <p:nvGrpSpPr>
          <p:cNvPr id="7" name="object 3">
            <a:extLst>
              <a:ext uri="{FF2B5EF4-FFF2-40B4-BE49-F238E27FC236}">
                <a16:creationId xmlns:a16="http://schemas.microsoft.com/office/drawing/2014/main" id="{09E9F58D-7265-08EA-1605-FE01AA01BDB7}"/>
              </a:ext>
            </a:extLst>
          </p:cNvPr>
          <p:cNvGrpSpPr/>
          <p:nvPr/>
        </p:nvGrpSpPr>
        <p:grpSpPr>
          <a:xfrm>
            <a:off x="6250385" y="4280220"/>
            <a:ext cx="2903220" cy="3115310"/>
            <a:chOff x="6240779" y="3742944"/>
            <a:chExt cx="2903220" cy="3115310"/>
          </a:xfrm>
        </p:grpSpPr>
        <p:pic>
          <p:nvPicPr>
            <p:cNvPr id="8" name="object 4">
              <a:extLst>
                <a:ext uri="{FF2B5EF4-FFF2-40B4-BE49-F238E27FC236}">
                  <a16:creationId xmlns:a16="http://schemas.microsoft.com/office/drawing/2014/main" id="{C1A6918B-0BB7-5550-12F2-52781EE2EAC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2531" y="4347972"/>
              <a:ext cx="2601468" cy="2510026"/>
            </a:xfrm>
            <a:prstGeom prst="rect">
              <a:avLst/>
            </a:prstGeom>
          </p:spPr>
        </p:pic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D2E58065-ADE3-15B6-C4F1-A1F0DCA4094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0A63A006-2F1C-74F3-5A52-A24B5C14CE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86027" y="5293512"/>
            <a:ext cx="688874" cy="985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CA37036-9FB9-5A0D-D1E9-2C284FF1307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1163" y="2457957"/>
            <a:ext cx="8213090" cy="4400550"/>
            <a:chOff x="931163" y="2457957"/>
            <a:chExt cx="8213090" cy="4400550"/>
          </a:xfrm>
        </p:grpSpPr>
        <p:sp>
          <p:nvSpPr>
            <p:cNvPr id="3" name="object 3"/>
            <p:cNvSpPr/>
            <p:nvPr/>
          </p:nvSpPr>
          <p:spPr>
            <a:xfrm>
              <a:off x="931163" y="2464307"/>
              <a:ext cx="7373620" cy="3759835"/>
            </a:xfrm>
            <a:custGeom>
              <a:avLst/>
              <a:gdLst/>
              <a:ahLst/>
              <a:cxnLst/>
              <a:rect l="l" t="t" r="r" b="b"/>
              <a:pathLst>
                <a:path w="7373620" h="3759835">
                  <a:moveTo>
                    <a:pt x="7373111" y="0"/>
                  </a:moveTo>
                  <a:lnTo>
                    <a:pt x="0" y="0"/>
                  </a:lnTo>
                  <a:lnTo>
                    <a:pt x="0" y="3759708"/>
                  </a:lnTo>
                  <a:lnTo>
                    <a:pt x="7373111" y="3759708"/>
                  </a:lnTo>
                  <a:lnTo>
                    <a:pt x="7373111" y="0"/>
                  </a:lnTo>
                  <a:close/>
                </a:path>
              </a:pathLst>
            </a:custGeom>
            <a:solidFill>
              <a:srgbClr val="FF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1164" y="2457957"/>
              <a:ext cx="7373620" cy="2832100"/>
            </a:xfrm>
            <a:custGeom>
              <a:avLst/>
              <a:gdLst/>
              <a:ahLst/>
              <a:cxnLst/>
              <a:rect l="l" t="t" r="r" b="b"/>
              <a:pathLst>
                <a:path w="7373620" h="2832100">
                  <a:moveTo>
                    <a:pt x="7373099" y="2819400"/>
                  </a:moveTo>
                  <a:lnTo>
                    <a:pt x="0" y="2819400"/>
                  </a:lnTo>
                  <a:lnTo>
                    <a:pt x="0" y="2832100"/>
                  </a:lnTo>
                  <a:lnTo>
                    <a:pt x="7373099" y="2832100"/>
                  </a:lnTo>
                  <a:lnTo>
                    <a:pt x="7373099" y="2819400"/>
                  </a:lnTo>
                  <a:close/>
                </a:path>
                <a:path w="7373620" h="2832100">
                  <a:moveTo>
                    <a:pt x="7373099" y="940308"/>
                  </a:moveTo>
                  <a:lnTo>
                    <a:pt x="0" y="940308"/>
                  </a:lnTo>
                  <a:lnTo>
                    <a:pt x="0" y="953008"/>
                  </a:lnTo>
                  <a:lnTo>
                    <a:pt x="7373099" y="953008"/>
                  </a:lnTo>
                  <a:lnTo>
                    <a:pt x="7373099" y="940308"/>
                  </a:lnTo>
                  <a:close/>
                </a:path>
                <a:path w="7373620" h="2832100">
                  <a:moveTo>
                    <a:pt x="7373099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373099" y="12700"/>
                  </a:lnTo>
                  <a:lnTo>
                    <a:pt x="737309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78582" y="758774"/>
            <a:ext cx="31527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PERIODO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PRUEBA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463" y="1424685"/>
            <a:ext cx="7399020" cy="459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302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etapa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inicial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 contrato</a:t>
            </a:r>
            <a:r>
              <a:rPr sz="1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trabajo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tiene</a:t>
            </a:r>
            <a:r>
              <a:rPr sz="1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objeto,</a:t>
            </a:r>
            <a:r>
              <a:rPr sz="18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parte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endParaRPr sz="1800">
              <a:latin typeface="Calibri"/>
              <a:cs typeface="Calibri"/>
            </a:endParaRPr>
          </a:p>
          <a:p>
            <a:pPr marL="258445" marR="345440" algn="ctr">
              <a:lnSpc>
                <a:spcPct val="100000"/>
              </a:lnSpc>
            </a:pP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{empleador,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apreciar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las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aptitudes del 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trabajador,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y por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parte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éste,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conveniencia</a:t>
            </a:r>
            <a:r>
              <a:rPr sz="1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condiciones</a:t>
            </a:r>
            <a:r>
              <a:rPr sz="1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trabajo.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alibri"/>
              <a:cs typeface="Calibri"/>
            </a:endParaRPr>
          </a:p>
          <a:p>
            <a:pPr marL="73025" marR="80645" algn="just">
              <a:lnSpc>
                <a:spcPts val="1750"/>
              </a:lnSpc>
            </a:pPr>
            <a:r>
              <a:rPr sz="1600" spc="-5" dirty="0">
                <a:latin typeface="Calibri"/>
                <a:cs typeface="Calibri"/>
              </a:rPr>
              <a:t>El </a:t>
            </a:r>
            <a:r>
              <a:rPr sz="1600" spc="-10" dirty="0">
                <a:latin typeface="Calibri"/>
                <a:cs typeface="Calibri"/>
              </a:rPr>
              <a:t>período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prueba debe </a:t>
            </a:r>
            <a:r>
              <a:rPr sz="1600" spc="-5" dirty="0">
                <a:latin typeface="Calibri"/>
                <a:cs typeface="Calibri"/>
              </a:rPr>
              <a:t>ser estipulado </a:t>
            </a:r>
            <a:r>
              <a:rPr sz="1600" spc="-10" dirty="0">
                <a:latin typeface="Calibri"/>
                <a:cs typeface="Calibri"/>
              </a:rPr>
              <a:t>por escrito, </a:t>
            </a:r>
            <a:r>
              <a:rPr sz="1600" spc="-5" dirty="0">
                <a:latin typeface="Calibri"/>
                <a:cs typeface="Calibri"/>
              </a:rPr>
              <a:t>y </a:t>
            </a:r>
            <a:r>
              <a:rPr sz="1600" spc="-10" dirty="0">
                <a:latin typeface="Calibri"/>
                <a:cs typeface="Calibri"/>
              </a:rPr>
              <a:t>en caso </a:t>
            </a:r>
            <a:r>
              <a:rPr sz="1600" spc="-15" dirty="0">
                <a:latin typeface="Calibri"/>
                <a:cs typeface="Calibri"/>
              </a:rPr>
              <a:t>contrario </a:t>
            </a:r>
            <a:r>
              <a:rPr sz="1600" spc="-5" dirty="0">
                <a:latin typeface="Calibri"/>
                <a:cs typeface="Calibri"/>
              </a:rPr>
              <a:t>los servicios </a:t>
            </a:r>
            <a:r>
              <a:rPr sz="1600" spc="-10" dirty="0">
                <a:latin typeface="Calibri"/>
                <a:cs typeface="Calibri"/>
              </a:rPr>
              <a:t>se </a:t>
            </a:r>
            <a:r>
              <a:rPr sz="1600" spc="-5" dirty="0">
                <a:latin typeface="Calibri"/>
                <a:cs typeface="Calibri"/>
              </a:rPr>
              <a:t> entienden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regulados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por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las normas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generales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del </a:t>
            </a:r>
            <a:r>
              <a:rPr sz="1600" spc="-15" dirty="0">
                <a:latin typeface="Calibri"/>
                <a:cs typeface="Calibri"/>
              </a:rPr>
              <a:t>contrato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trabajo.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Calibri"/>
              <a:cs typeface="Calibri"/>
            </a:endParaRPr>
          </a:p>
          <a:p>
            <a:pPr marL="73025" marR="158115" algn="just">
              <a:lnSpc>
                <a:spcPct val="91600"/>
              </a:lnSpc>
            </a:pPr>
            <a:r>
              <a:rPr sz="1600" spc="-5" dirty="0">
                <a:latin typeface="Calibri"/>
                <a:cs typeface="Calibri"/>
              </a:rPr>
              <a:t>El </a:t>
            </a:r>
            <a:r>
              <a:rPr sz="1600" spc="-10" dirty="0">
                <a:latin typeface="Calibri"/>
                <a:cs typeface="Calibri"/>
              </a:rPr>
              <a:t>período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prueba </a:t>
            </a:r>
            <a:r>
              <a:rPr sz="1600" spc="-5" dirty="0">
                <a:latin typeface="Calibri"/>
                <a:cs typeface="Calibri"/>
              </a:rPr>
              <a:t>no </a:t>
            </a:r>
            <a:r>
              <a:rPr sz="1600" spc="-10" dirty="0">
                <a:latin typeface="Calibri"/>
                <a:cs typeface="Calibri"/>
              </a:rPr>
              <a:t>puede </a:t>
            </a:r>
            <a:r>
              <a:rPr sz="1600" spc="-15" dirty="0">
                <a:latin typeface="Calibri"/>
                <a:cs typeface="Calibri"/>
              </a:rPr>
              <a:t>exceder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dos (2) meses. </a:t>
            </a:r>
            <a:r>
              <a:rPr sz="1600" spc="-5" dirty="0">
                <a:latin typeface="Calibri"/>
                <a:cs typeface="Calibri"/>
              </a:rPr>
              <a:t>En los </a:t>
            </a:r>
            <a:r>
              <a:rPr sz="1600" spc="-15" dirty="0">
                <a:latin typeface="Calibri"/>
                <a:cs typeface="Calibri"/>
              </a:rPr>
              <a:t>contratos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trabajo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término </a:t>
            </a:r>
            <a:r>
              <a:rPr sz="1600" spc="-10" dirty="0">
                <a:latin typeface="Calibri"/>
                <a:cs typeface="Calibri"/>
              </a:rPr>
              <a:t>fijo, cuya duración sea inferior </a:t>
            </a:r>
            <a:r>
              <a:rPr sz="1600" spc="-5" dirty="0">
                <a:latin typeface="Calibri"/>
                <a:cs typeface="Calibri"/>
              </a:rPr>
              <a:t>a un </a:t>
            </a:r>
            <a:r>
              <a:rPr sz="1600" spc="-10" dirty="0">
                <a:latin typeface="Calibri"/>
                <a:cs typeface="Calibri"/>
              </a:rPr>
              <a:t>(1) </a:t>
            </a:r>
            <a:r>
              <a:rPr sz="1600" spc="-5" dirty="0">
                <a:latin typeface="Calibri"/>
                <a:cs typeface="Calibri"/>
              </a:rPr>
              <a:t>año el </a:t>
            </a:r>
            <a:r>
              <a:rPr sz="1600" spc="-10" dirty="0">
                <a:latin typeface="Calibri"/>
                <a:cs typeface="Calibri"/>
              </a:rPr>
              <a:t>período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prueba </a:t>
            </a:r>
            <a:r>
              <a:rPr sz="1600" spc="-5" dirty="0">
                <a:latin typeface="Calibri"/>
                <a:cs typeface="Calibri"/>
              </a:rPr>
              <a:t>no </a:t>
            </a:r>
            <a:r>
              <a:rPr sz="1600" spc="-15" dirty="0">
                <a:latin typeface="Calibri"/>
                <a:cs typeface="Calibri"/>
              </a:rPr>
              <a:t>podrá </a:t>
            </a:r>
            <a:r>
              <a:rPr sz="1600" spc="-10" dirty="0">
                <a:latin typeface="Calibri"/>
                <a:cs typeface="Calibri"/>
              </a:rPr>
              <a:t>ser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superior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 la</a:t>
            </a:r>
            <a:r>
              <a:rPr sz="1600" spc="-10" dirty="0">
                <a:latin typeface="Calibri"/>
                <a:cs typeface="Calibri"/>
              </a:rPr>
              <a:t> quinta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parte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del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término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inicialmente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pactado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para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respectivo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contrato,</a:t>
            </a:r>
            <a:endParaRPr sz="1600">
              <a:latin typeface="Calibri"/>
              <a:cs typeface="Calibri"/>
            </a:endParaRPr>
          </a:p>
          <a:p>
            <a:pPr marL="12700" algn="just">
              <a:lnSpc>
                <a:spcPts val="1750"/>
              </a:lnSpc>
              <a:tabLst>
                <a:tab pos="7385684" algn="l"/>
              </a:tabLst>
            </a:pPr>
            <a:r>
              <a:rPr sz="1600" u="sng" spc="110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 </a:t>
            </a:r>
            <a:r>
              <a:rPr sz="1600" u="sng" spc="-5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sin</a:t>
            </a:r>
            <a:r>
              <a:rPr sz="1600" u="sng" spc="-10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 </a:t>
            </a:r>
            <a:r>
              <a:rPr sz="1600" u="sng" spc="-5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que </a:t>
            </a:r>
            <a:r>
              <a:rPr sz="1600" u="sng" spc="-10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pueda</a:t>
            </a:r>
            <a:r>
              <a:rPr sz="1600" u="sng" spc="10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 </a:t>
            </a:r>
            <a:r>
              <a:rPr sz="1600" u="sng" spc="-15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exceder</a:t>
            </a:r>
            <a:r>
              <a:rPr sz="1600" u="sng" spc="5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 </a:t>
            </a:r>
            <a:r>
              <a:rPr sz="1600" u="sng" spc="-5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de</a:t>
            </a:r>
            <a:r>
              <a:rPr sz="1600" u="sng" spc="-10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 dos</a:t>
            </a:r>
            <a:r>
              <a:rPr sz="1600" u="sng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 </a:t>
            </a:r>
            <a:r>
              <a:rPr sz="1600" u="sng" spc="-10" dirty="0">
                <a:uFill>
                  <a:solidFill>
                    <a:srgbClr val="EC7C30"/>
                  </a:solidFill>
                </a:uFill>
                <a:latin typeface="Calibri"/>
                <a:cs typeface="Calibri"/>
              </a:rPr>
              <a:t>meses.	</a:t>
            </a:r>
            <a:endParaRPr sz="1600">
              <a:latin typeface="Calibri"/>
              <a:cs typeface="Calibri"/>
            </a:endParaRPr>
          </a:p>
          <a:p>
            <a:pPr marL="73025" marR="632460" algn="just">
              <a:lnSpc>
                <a:spcPct val="91600"/>
              </a:lnSpc>
              <a:spcBef>
                <a:spcPts val="375"/>
              </a:spcBef>
            </a:pPr>
            <a:r>
              <a:rPr sz="1600" spc="-10" dirty="0">
                <a:latin typeface="Calibri"/>
                <a:cs typeface="Calibri"/>
              </a:rPr>
              <a:t>Cuando </a:t>
            </a:r>
            <a:r>
              <a:rPr sz="1600" spc="-15" dirty="0">
                <a:latin typeface="Calibri"/>
                <a:cs typeface="Calibri"/>
              </a:rPr>
              <a:t>entre </a:t>
            </a:r>
            <a:r>
              <a:rPr sz="1600" spc="-5" dirty="0">
                <a:latin typeface="Calibri"/>
                <a:cs typeface="Calibri"/>
              </a:rPr>
              <a:t>un mismo empleador y </a:t>
            </a:r>
            <a:r>
              <a:rPr sz="1600" spc="-10" dirty="0">
                <a:latin typeface="Calibri"/>
                <a:cs typeface="Calibri"/>
              </a:rPr>
              <a:t>trabajador </a:t>
            </a:r>
            <a:r>
              <a:rPr sz="1600" spc="-5" dirty="0">
                <a:latin typeface="Calibri"/>
                <a:cs typeface="Calibri"/>
              </a:rPr>
              <a:t>se </a:t>
            </a:r>
            <a:r>
              <a:rPr sz="1600" spc="-10" dirty="0">
                <a:latin typeface="Calibri"/>
                <a:cs typeface="Calibri"/>
              </a:rPr>
              <a:t>celebren </a:t>
            </a:r>
            <a:r>
              <a:rPr sz="1600" spc="-15" dirty="0">
                <a:latin typeface="Calibri"/>
                <a:cs typeface="Calibri"/>
              </a:rPr>
              <a:t>contratos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trabajo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sucesivos, </a:t>
            </a:r>
            <a:r>
              <a:rPr sz="1600" spc="-5" dirty="0">
                <a:latin typeface="Calibri"/>
                <a:cs typeface="Calibri"/>
              </a:rPr>
              <a:t>no es </a:t>
            </a:r>
            <a:r>
              <a:rPr sz="1600" spc="-10" dirty="0">
                <a:latin typeface="Calibri"/>
                <a:cs typeface="Calibri"/>
              </a:rPr>
              <a:t>válida </a:t>
            </a:r>
            <a:r>
              <a:rPr sz="1600" spc="-5" dirty="0">
                <a:latin typeface="Calibri"/>
                <a:cs typeface="Calibri"/>
              </a:rPr>
              <a:t>la estipulación del período de </a:t>
            </a:r>
            <a:r>
              <a:rPr sz="1600" spc="-10" dirty="0">
                <a:latin typeface="Calibri"/>
                <a:cs typeface="Calibri"/>
              </a:rPr>
              <a:t>prueba, salvo </a:t>
            </a:r>
            <a:r>
              <a:rPr sz="1600" spc="-15" dirty="0">
                <a:latin typeface="Calibri"/>
                <a:cs typeface="Calibri"/>
              </a:rPr>
              <a:t>para </a:t>
            </a:r>
            <a:r>
              <a:rPr sz="1600" spc="-5" dirty="0">
                <a:latin typeface="Calibri"/>
                <a:cs typeface="Calibri"/>
              </a:rPr>
              <a:t>el primer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contrato.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alibri"/>
              <a:cs typeface="Calibri"/>
            </a:endParaRPr>
          </a:p>
          <a:p>
            <a:pPr marL="73025" marR="366395" algn="just">
              <a:lnSpc>
                <a:spcPct val="916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Cuando </a:t>
            </a:r>
            <a:r>
              <a:rPr sz="1600" spc="-5" dirty="0">
                <a:latin typeface="Calibri"/>
                <a:cs typeface="Calibri"/>
              </a:rPr>
              <a:t>el </a:t>
            </a:r>
            <a:r>
              <a:rPr sz="1600" spc="-10" dirty="0">
                <a:latin typeface="Calibri"/>
                <a:cs typeface="Calibri"/>
              </a:rPr>
              <a:t>período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prueba </a:t>
            </a:r>
            <a:r>
              <a:rPr sz="1600" spc="-5" dirty="0">
                <a:latin typeface="Calibri"/>
                <a:cs typeface="Calibri"/>
              </a:rPr>
              <a:t>se pacte </a:t>
            </a:r>
            <a:r>
              <a:rPr sz="1600" spc="-10" dirty="0">
                <a:latin typeface="Calibri"/>
                <a:cs typeface="Calibri"/>
              </a:rPr>
              <a:t>por </a:t>
            </a:r>
            <a:r>
              <a:rPr sz="1600" spc="-5" dirty="0">
                <a:latin typeface="Calibri"/>
                <a:cs typeface="Calibri"/>
              </a:rPr>
              <a:t>un </a:t>
            </a:r>
            <a:r>
              <a:rPr sz="1600" spc="-10" dirty="0">
                <a:latin typeface="Calibri"/>
                <a:cs typeface="Calibri"/>
              </a:rPr>
              <a:t>plazo </a:t>
            </a:r>
            <a:r>
              <a:rPr sz="1600" spc="-5" dirty="0">
                <a:latin typeface="Calibri"/>
                <a:cs typeface="Calibri"/>
              </a:rPr>
              <a:t>menor al de los límites máximos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expresados, </a:t>
            </a:r>
            <a:r>
              <a:rPr sz="1600" spc="-5" dirty="0">
                <a:latin typeface="Calibri"/>
                <a:cs typeface="Calibri"/>
              </a:rPr>
              <a:t>las partes </a:t>
            </a:r>
            <a:r>
              <a:rPr sz="1600" spc="-10" dirty="0">
                <a:latin typeface="Calibri"/>
                <a:cs typeface="Calibri"/>
              </a:rPr>
              <a:t>pueden </a:t>
            </a:r>
            <a:r>
              <a:rPr sz="1600" spc="-15" dirty="0">
                <a:latin typeface="Calibri"/>
                <a:cs typeface="Calibri"/>
              </a:rPr>
              <a:t>prorrogarlo </a:t>
            </a:r>
            <a:r>
              <a:rPr sz="1600" spc="-10" dirty="0">
                <a:latin typeface="Calibri"/>
                <a:cs typeface="Calibri"/>
              </a:rPr>
              <a:t>antes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vencerse </a:t>
            </a:r>
            <a:r>
              <a:rPr sz="1600" spc="-5" dirty="0">
                <a:latin typeface="Calibri"/>
                <a:cs typeface="Calibri"/>
              </a:rPr>
              <a:t>el </a:t>
            </a:r>
            <a:r>
              <a:rPr sz="1600" spc="-10" dirty="0">
                <a:latin typeface="Calibri"/>
                <a:cs typeface="Calibri"/>
              </a:rPr>
              <a:t>período </a:t>
            </a:r>
            <a:r>
              <a:rPr sz="1600" spc="-5" dirty="0">
                <a:latin typeface="Calibri"/>
                <a:cs typeface="Calibri"/>
              </a:rPr>
              <a:t>inicialmente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estipulado,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que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tiempo </a:t>
            </a:r>
            <a:r>
              <a:rPr sz="1600" spc="-10" dirty="0">
                <a:latin typeface="Calibri"/>
                <a:cs typeface="Calibri"/>
              </a:rPr>
              <a:t>total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prueba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pueda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exceder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dichos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límites.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2366" y="6384137"/>
            <a:ext cx="2917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https:/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/w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2"/>
              </a:rPr>
              <a:t>w.mintrabajo.gov.co/web/guest/marco-legal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C48030C-0C8F-7C90-3E89-B9360AD56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251557" y="5558520"/>
            <a:ext cx="3044843" cy="23096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E0D340-AEE1-B77B-7D9A-8477DC20DC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514792" y="5870955"/>
            <a:ext cx="688874" cy="9856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6615A9B-E44E-E899-D1B6-153229BA7B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8FE310-EE7A-3C24-135C-46A863C15B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545963" y="2672716"/>
            <a:ext cx="1628989" cy="177683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47CA16A-557D-E483-4179-70F2ED3CFB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076" y="2440836"/>
            <a:ext cx="8309071" cy="34229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3170" y="155093"/>
            <a:ext cx="1753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INDUCCIÓN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937" y="896074"/>
            <a:ext cx="76041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b="1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inducción</a:t>
            </a:r>
            <a:r>
              <a:rPr sz="1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procedimiento</a:t>
            </a:r>
            <a:r>
              <a:rPr sz="1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cual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presenta</a:t>
            </a:r>
            <a:r>
              <a:rPr sz="18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empresa</a:t>
            </a:r>
            <a:r>
              <a:rPr sz="18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 los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nuevos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empleados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para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ayudarles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integrarse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al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medio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trabajo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tener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comienzo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productivo.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076" y="6232652"/>
            <a:ext cx="53016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SURA.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(2004).</a:t>
            </a:r>
            <a:r>
              <a:rPr sz="1000" spc="2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Proceso</a:t>
            </a:r>
            <a:r>
              <a:rPr sz="1000" spc="1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inducción y entrenamiento</a:t>
            </a:r>
            <a:r>
              <a:rPr sz="1000" spc="3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-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Un</a:t>
            </a:r>
            <a:r>
              <a:rPr sz="1000" spc="1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enfoque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integral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para el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mejoramiento</a:t>
            </a:r>
            <a:r>
              <a:rPr sz="1000" spc="2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la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salud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el trabajo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y la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productividad.</a:t>
            </a:r>
            <a:r>
              <a:rPr sz="1000" spc="-2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Medellín.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822705" y="2033929"/>
            <a:ext cx="7840219" cy="3204209"/>
          </a:xfrm>
          <a:prstGeom prst="rect">
            <a:avLst/>
          </a:prstGeom>
        </p:spPr>
        <p:txBody>
          <a:bodyPr vert="horz" wrap="square" lIns="0" tIns="649477" rIns="0" bIns="0" rtlCol="0">
            <a:spAutoFit/>
          </a:bodyPr>
          <a:lstStyle/>
          <a:p>
            <a:pPr marL="1710055" marR="5080">
              <a:lnSpc>
                <a:spcPct val="91500"/>
              </a:lnSpc>
              <a:spcBef>
                <a:spcPts val="280"/>
              </a:spcBef>
            </a:pPr>
            <a:r>
              <a:rPr sz="2000" spc="-45" dirty="0"/>
              <a:t>Toda</a:t>
            </a:r>
            <a:r>
              <a:rPr sz="2000" spc="-10" dirty="0"/>
              <a:t> </a:t>
            </a:r>
            <a:r>
              <a:rPr sz="2000" spc="-5" dirty="0"/>
              <a:t>la</a:t>
            </a:r>
            <a:r>
              <a:rPr sz="2000" spc="10" dirty="0"/>
              <a:t> </a:t>
            </a:r>
            <a:r>
              <a:rPr sz="2000" spc="-5" dirty="0"/>
              <a:t>inducción </a:t>
            </a:r>
            <a:r>
              <a:rPr sz="2000" dirty="0"/>
              <a:t>debe</a:t>
            </a:r>
            <a:r>
              <a:rPr sz="2000" spc="-10" dirty="0"/>
              <a:t> </a:t>
            </a:r>
            <a:r>
              <a:rPr sz="2000" spc="-20" dirty="0"/>
              <a:t>tratarse</a:t>
            </a:r>
            <a:r>
              <a:rPr sz="2000" spc="5" dirty="0"/>
              <a:t> </a:t>
            </a:r>
            <a:r>
              <a:rPr sz="2000" spc="-10" dirty="0"/>
              <a:t>con</a:t>
            </a:r>
            <a:r>
              <a:rPr sz="2000" spc="-5" dirty="0"/>
              <a:t> especificidad,</a:t>
            </a:r>
            <a:r>
              <a:rPr sz="2000" spc="5" dirty="0"/>
              <a:t> </a:t>
            </a:r>
            <a:r>
              <a:rPr sz="2000" spc="-5" dirty="0"/>
              <a:t>dado</a:t>
            </a:r>
            <a:r>
              <a:rPr sz="2000" spc="-15" dirty="0"/>
              <a:t> </a:t>
            </a:r>
            <a:r>
              <a:rPr sz="2000" spc="-5" dirty="0"/>
              <a:t>que </a:t>
            </a:r>
            <a:r>
              <a:rPr sz="2000" dirty="0"/>
              <a:t> </a:t>
            </a:r>
            <a:r>
              <a:rPr sz="2000" spc="-5" dirty="0"/>
              <a:t>de</a:t>
            </a:r>
            <a:r>
              <a:rPr sz="2000" spc="-10" dirty="0"/>
              <a:t> </a:t>
            </a:r>
            <a:r>
              <a:rPr sz="2000" spc="-5" dirty="0"/>
              <a:t>ella</a:t>
            </a:r>
            <a:r>
              <a:rPr sz="2000" spc="15" dirty="0"/>
              <a:t> </a:t>
            </a:r>
            <a:r>
              <a:rPr sz="2000" spc="-10" dirty="0"/>
              <a:t>dependerá</a:t>
            </a:r>
            <a:r>
              <a:rPr sz="2000" spc="-25" dirty="0"/>
              <a:t> </a:t>
            </a:r>
            <a:r>
              <a:rPr sz="2000" dirty="0"/>
              <a:t>en buena</a:t>
            </a:r>
            <a:r>
              <a:rPr sz="2000" spc="-5" dirty="0"/>
              <a:t> medida</a:t>
            </a:r>
            <a:r>
              <a:rPr sz="2000" spc="-10" dirty="0"/>
              <a:t> </a:t>
            </a:r>
            <a:r>
              <a:rPr sz="2000" dirty="0"/>
              <a:t>el</a:t>
            </a:r>
            <a:r>
              <a:rPr sz="2000" spc="5" dirty="0"/>
              <a:t> </a:t>
            </a:r>
            <a:r>
              <a:rPr sz="2000" spc="-10" dirty="0"/>
              <a:t>nivel</a:t>
            </a:r>
            <a:r>
              <a:rPr sz="2000" spc="-15" dirty="0"/>
              <a:t> </a:t>
            </a:r>
            <a:r>
              <a:rPr sz="2000" spc="-5" dirty="0"/>
              <a:t>de</a:t>
            </a:r>
            <a:r>
              <a:rPr sz="2000" spc="5" dirty="0"/>
              <a:t> </a:t>
            </a:r>
            <a:r>
              <a:rPr sz="2000" spc="-5" dirty="0"/>
              <a:t>desempeño </a:t>
            </a:r>
            <a:r>
              <a:rPr sz="2000" dirty="0"/>
              <a:t> en</a:t>
            </a:r>
            <a:r>
              <a:rPr sz="2000" spc="-10" dirty="0"/>
              <a:t> producción,</a:t>
            </a:r>
            <a:r>
              <a:rPr sz="2000" spc="5" dirty="0"/>
              <a:t> </a:t>
            </a:r>
            <a:r>
              <a:rPr sz="2000" spc="-10" dirty="0"/>
              <a:t>calidad</a:t>
            </a:r>
            <a:r>
              <a:rPr sz="2000" dirty="0"/>
              <a:t> y</a:t>
            </a:r>
            <a:r>
              <a:rPr sz="2000" spc="5" dirty="0"/>
              <a:t> </a:t>
            </a:r>
            <a:r>
              <a:rPr sz="2000" spc="-5" dirty="0"/>
              <a:t>seguridad del</a:t>
            </a:r>
            <a:r>
              <a:rPr sz="2000" dirty="0"/>
              <a:t> empleado</a:t>
            </a:r>
            <a:r>
              <a:rPr sz="2000" spc="-10" dirty="0"/>
              <a:t> nuevo.</a:t>
            </a:r>
            <a:r>
              <a:rPr sz="2000" spc="-20" dirty="0"/>
              <a:t> </a:t>
            </a:r>
            <a:r>
              <a:rPr sz="2000" spc="-5" dirty="0"/>
              <a:t>Los </a:t>
            </a:r>
            <a:r>
              <a:rPr sz="2000" spc="-395" dirty="0"/>
              <a:t> </a:t>
            </a:r>
            <a:r>
              <a:rPr sz="2000" spc="-5" dirty="0"/>
              <a:t>aspectos</a:t>
            </a:r>
            <a:r>
              <a:rPr sz="2000" spc="-10" dirty="0"/>
              <a:t> </a:t>
            </a:r>
            <a:r>
              <a:rPr sz="2000" spc="-15" dirty="0"/>
              <a:t>tratados</a:t>
            </a:r>
            <a:r>
              <a:rPr sz="2000" spc="-5" dirty="0"/>
              <a:t> </a:t>
            </a:r>
            <a:r>
              <a:rPr sz="2000" dirty="0"/>
              <a:t>en</a:t>
            </a:r>
            <a:r>
              <a:rPr sz="2000" spc="5" dirty="0"/>
              <a:t> </a:t>
            </a:r>
            <a:r>
              <a:rPr sz="2000" spc="-15" dirty="0"/>
              <a:t>este</a:t>
            </a:r>
            <a:r>
              <a:rPr sz="2000" dirty="0"/>
              <a:t> </a:t>
            </a:r>
            <a:r>
              <a:rPr sz="2000" spc="-10" dirty="0"/>
              <a:t>proceso,</a:t>
            </a:r>
            <a:r>
              <a:rPr sz="2000" spc="-5" dirty="0"/>
              <a:t> deben</a:t>
            </a:r>
            <a:r>
              <a:rPr sz="2000" spc="-25" dirty="0"/>
              <a:t> </a:t>
            </a:r>
            <a:r>
              <a:rPr sz="2000" spc="-10" dirty="0"/>
              <a:t>estar</a:t>
            </a:r>
            <a:r>
              <a:rPr sz="2000" spc="-5" dirty="0"/>
              <a:t> por </a:t>
            </a:r>
            <a:r>
              <a:rPr sz="2000" spc="-10" dirty="0"/>
              <a:t>escrito</a:t>
            </a:r>
            <a:r>
              <a:rPr sz="2000" spc="5" dirty="0"/>
              <a:t> </a:t>
            </a:r>
            <a:r>
              <a:rPr sz="2000" dirty="0"/>
              <a:t>y </a:t>
            </a:r>
            <a:r>
              <a:rPr sz="2000" spc="-395" dirty="0"/>
              <a:t> </a:t>
            </a:r>
            <a:r>
              <a:rPr sz="2000" spc="-5" dirty="0"/>
              <a:t>se</a:t>
            </a:r>
            <a:r>
              <a:rPr sz="2000" spc="-10" dirty="0"/>
              <a:t> </a:t>
            </a:r>
            <a:r>
              <a:rPr sz="2000" spc="-15" dirty="0"/>
              <a:t>entregará</a:t>
            </a:r>
            <a:r>
              <a:rPr sz="2000" spc="-5" dirty="0"/>
              <a:t> una </a:t>
            </a:r>
            <a:r>
              <a:rPr sz="2000" spc="-10" dirty="0"/>
              <a:t>copia</a:t>
            </a:r>
            <a:r>
              <a:rPr sz="2000" spc="10" dirty="0"/>
              <a:t> </a:t>
            </a:r>
            <a:r>
              <a:rPr sz="2000" dirty="0"/>
              <a:t>al </a:t>
            </a:r>
            <a:r>
              <a:rPr sz="2000" spc="-25" dirty="0"/>
              <a:t>trabajador,</a:t>
            </a:r>
            <a:r>
              <a:rPr sz="2000" dirty="0"/>
              <a:t> </a:t>
            </a:r>
            <a:r>
              <a:rPr sz="2000" spc="-15" dirty="0"/>
              <a:t>para</a:t>
            </a:r>
            <a:r>
              <a:rPr sz="2000" spc="-5" dirty="0"/>
              <a:t> que los</a:t>
            </a:r>
            <a:r>
              <a:rPr sz="2000" dirty="0"/>
              <a:t> </a:t>
            </a:r>
            <a:r>
              <a:rPr sz="2000" spc="-5" dirty="0"/>
              <a:t>use </a:t>
            </a:r>
            <a:r>
              <a:rPr sz="2000" spc="-10" dirty="0"/>
              <a:t>como </a:t>
            </a:r>
            <a:r>
              <a:rPr sz="2000" spc="-5" dirty="0"/>
              <a:t> </a:t>
            </a:r>
            <a:r>
              <a:rPr sz="2000" spc="-10" dirty="0"/>
              <a:t>documentos </a:t>
            </a:r>
            <a:r>
              <a:rPr sz="2000" spc="-5" dirty="0"/>
              <a:t>de </a:t>
            </a:r>
            <a:r>
              <a:rPr sz="2000" spc="-10" dirty="0"/>
              <a:t>consulta. </a:t>
            </a:r>
            <a:r>
              <a:rPr sz="2000" spc="-5" dirty="0"/>
              <a:t>La empresa debe guardar </a:t>
            </a:r>
            <a:r>
              <a:rPr sz="2000" spc="-15" dirty="0"/>
              <a:t>registros </a:t>
            </a:r>
            <a:r>
              <a:rPr sz="2000" spc="-395" dirty="0"/>
              <a:t> </a:t>
            </a:r>
            <a:r>
              <a:rPr sz="2000" spc="-5" dirty="0"/>
              <a:t>escritos </a:t>
            </a:r>
            <a:r>
              <a:rPr sz="2000" dirty="0"/>
              <a:t>y </a:t>
            </a:r>
            <a:r>
              <a:rPr sz="2000" spc="-5" dirty="0"/>
              <a:t>firmados por </a:t>
            </a:r>
            <a:r>
              <a:rPr sz="2000" dirty="0"/>
              <a:t>el </a:t>
            </a:r>
            <a:r>
              <a:rPr sz="2000" spc="-10" dirty="0"/>
              <a:t>nuevo </a:t>
            </a:r>
            <a:r>
              <a:rPr sz="2000" dirty="0"/>
              <a:t>empleado </a:t>
            </a:r>
            <a:r>
              <a:rPr sz="2000" spc="-5" dirty="0"/>
              <a:t>de </a:t>
            </a:r>
            <a:r>
              <a:rPr sz="2000" spc="-10" dirty="0"/>
              <a:t>todas </a:t>
            </a:r>
            <a:r>
              <a:rPr sz="2000" dirty="0"/>
              <a:t>las </a:t>
            </a:r>
            <a:r>
              <a:rPr sz="2000" spc="5" dirty="0"/>
              <a:t> </a:t>
            </a:r>
            <a:r>
              <a:rPr sz="2000" spc="-5" dirty="0"/>
              <a:t>actividades</a:t>
            </a:r>
            <a:r>
              <a:rPr sz="2000" dirty="0"/>
              <a:t> </a:t>
            </a:r>
            <a:r>
              <a:rPr sz="2000" spc="-10" dirty="0"/>
              <a:t>realizadas </a:t>
            </a:r>
            <a:r>
              <a:rPr sz="2000" dirty="0"/>
              <a:t>en</a:t>
            </a:r>
            <a:r>
              <a:rPr sz="2000" spc="-10" dirty="0"/>
              <a:t> </a:t>
            </a:r>
            <a:r>
              <a:rPr sz="2000" spc="-5" dirty="0"/>
              <a:t>la</a:t>
            </a:r>
            <a:r>
              <a:rPr sz="2000" spc="10" dirty="0"/>
              <a:t> </a:t>
            </a:r>
            <a:r>
              <a:rPr sz="2000" spc="-10" dirty="0"/>
              <a:t>inducción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69937" y="2865880"/>
            <a:ext cx="1537970" cy="2632710"/>
            <a:chOff x="1002664" y="2866517"/>
            <a:chExt cx="1537970" cy="26327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39" y="2869692"/>
              <a:ext cx="1531620" cy="26258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05839" y="2869692"/>
              <a:ext cx="1531620" cy="2626360"/>
            </a:xfrm>
            <a:custGeom>
              <a:avLst/>
              <a:gdLst/>
              <a:ahLst/>
              <a:cxnLst/>
              <a:rect l="l" t="t" r="r" b="b"/>
              <a:pathLst>
                <a:path w="1531620" h="2626360">
                  <a:moveTo>
                    <a:pt x="0" y="153162"/>
                  </a:moveTo>
                  <a:lnTo>
                    <a:pt x="7807" y="104753"/>
                  </a:lnTo>
                  <a:lnTo>
                    <a:pt x="29549" y="62709"/>
                  </a:lnTo>
                  <a:lnTo>
                    <a:pt x="62704" y="29553"/>
                  </a:lnTo>
                  <a:lnTo>
                    <a:pt x="104748" y="7808"/>
                  </a:lnTo>
                  <a:lnTo>
                    <a:pt x="153162" y="0"/>
                  </a:lnTo>
                  <a:lnTo>
                    <a:pt x="1378458" y="0"/>
                  </a:lnTo>
                  <a:lnTo>
                    <a:pt x="1426866" y="7808"/>
                  </a:lnTo>
                  <a:lnTo>
                    <a:pt x="1468910" y="29553"/>
                  </a:lnTo>
                  <a:lnTo>
                    <a:pt x="1502066" y="62709"/>
                  </a:lnTo>
                  <a:lnTo>
                    <a:pt x="1523811" y="104753"/>
                  </a:lnTo>
                  <a:lnTo>
                    <a:pt x="1531620" y="153162"/>
                  </a:lnTo>
                  <a:lnTo>
                    <a:pt x="1531620" y="2472690"/>
                  </a:lnTo>
                  <a:lnTo>
                    <a:pt x="1523811" y="2521098"/>
                  </a:lnTo>
                  <a:lnTo>
                    <a:pt x="1502066" y="2563142"/>
                  </a:lnTo>
                  <a:lnTo>
                    <a:pt x="1468910" y="2596298"/>
                  </a:lnTo>
                  <a:lnTo>
                    <a:pt x="1426866" y="2618043"/>
                  </a:lnTo>
                  <a:lnTo>
                    <a:pt x="1378458" y="2625852"/>
                  </a:lnTo>
                  <a:lnTo>
                    <a:pt x="153162" y="2625852"/>
                  </a:lnTo>
                  <a:lnTo>
                    <a:pt x="104748" y="2618043"/>
                  </a:lnTo>
                  <a:lnTo>
                    <a:pt x="62704" y="2596298"/>
                  </a:lnTo>
                  <a:lnTo>
                    <a:pt x="29549" y="2563142"/>
                  </a:lnTo>
                  <a:lnTo>
                    <a:pt x="7807" y="2521098"/>
                  </a:lnTo>
                  <a:lnTo>
                    <a:pt x="0" y="2472690"/>
                  </a:lnTo>
                  <a:lnTo>
                    <a:pt x="0" y="153162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F08CD935-BCA9-33AE-949C-DE522316C1D6}"/>
              </a:ext>
            </a:extLst>
          </p:cNvPr>
          <p:cNvSpPr/>
          <p:nvPr/>
        </p:nvSpPr>
        <p:spPr>
          <a:xfrm>
            <a:off x="7045414" y="483272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15199D-7BE0-2E3B-2B47-245FF0FEB4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15679" y="4878117"/>
            <a:ext cx="688874" cy="985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CD4B7A9-E476-4CFF-EC72-2E141B1A8A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3373" y="4167043"/>
            <a:ext cx="1352276" cy="23658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23110FD-F8C0-52C8-C6C8-7382689F781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10D5295-E028-3B75-4EC3-5C350D770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29" y="656616"/>
            <a:ext cx="6891740" cy="4660232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836" y="2257005"/>
            <a:ext cx="6957821" cy="4168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836" y="2730982"/>
            <a:ext cx="6957821" cy="4183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836" y="3206470"/>
            <a:ext cx="6957821" cy="4183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73836" y="3728713"/>
            <a:ext cx="8170545" cy="3176270"/>
            <a:chOff x="973836" y="3681971"/>
            <a:chExt cx="8170545" cy="31762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836" y="3681971"/>
              <a:ext cx="6957821" cy="4168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836" y="4157459"/>
              <a:ext cx="6957821" cy="4168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836" y="4632947"/>
              <a:ext cx="6957821" cy="4168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836" y="5108435"/>
              <a:ext cx="6957821" cy="4168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836" y="5582412"/>
              <a:ext cx="6957821" cy="4183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0780" y="3742944"/>
              <a:ext cx="1353312" cy="23667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2532" y="4347972"/>
              <a:ext cx="2601468" cy="251002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37945" y="1424685"/>
            <a:ext cx="6811645" cy="446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514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inducción</a:t>
            </a:r>
            <a:r>
              <a:rPr sz="1800" spc="1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general</a:t>
            </a:r>
            <a:r>
              <a:rPr sz="1800" spc="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1800" spc="1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alibri"/>
                <a:cs typeface="Calibri"/>
              </a:rPr>
              <a:t>otorga</a:t>
            </a:r>
            <a:r>
              <a:rPr sz="1800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información</a:t>
            </a:r>
            <a:r>
              <a:rPr sz="1800" spc="1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relativa</a:t>
            </a:r>
            <a:r>
              <a:rPr sz="1800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organización </a:t>
            </a:r>
            <a:r>
              <a:rPr sz="1800" spc="-3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como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sistema.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presentan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siguientes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aspectos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básicos:</a:t>
            </a:r>
            <a:endParaRPr sz="1800" dirty="0">
              <a:latin typeface="Calibri"/>
              <a:cs typeface="Calibri"/>
            </a:endParaRPr>
          </a:p>
          <a:p>
            <a:pPr marL="12700" marR="2091689">
              <a:lnSpc>
                <a:spcPct val="222800"/>
              </a:lnSpc>
              <a:spcBef>
                <a:spcPts val="715"/>
              </a:spcBef>
            </a:pP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organigrama,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la visión, la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misión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y los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objetivos de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empresa.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Políticas</a:t>
            </a:r>
            <a:r>
              <a:rPr sz="1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compromiso</a:t>
            </a:r>
            <a:r>
              <a:rPr sz="1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Gerencia</a:t>
            </a:r>
            <a:r>
              <a:rPr sz="14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con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salud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y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seguridad. </a:t>
            </a:r>
            <a:r>
              <a:rPr sz="1400" spc="-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normas</a:t>
            </a:r>
            <a:r>
              <a:rPr sz="1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generales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sobre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saneamiento básico.</a:t>
            </a:r>
            <a:endParaRPr sz="1400" dirty="0">
              <a:latin typeface="Calibri"/>
              <a:cs typeface="Calibri"/>
            </a:endParaRPr>
          </a:p>
          <a:p>
            <a:pPr marL="12700" marR="2873375" algn="just">
              <a:lnSpc>
                <a:spcPts val="3740"/>
              </a:lnSpc>
              <a:spcBef>
                <a:spcPts val="470"/>
              </a:spcBef>
            </a:pP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Los aspectos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relativos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a la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relación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contractual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laboral. </a:t>
            </a:r>
            <a:r>
              <a:rPr sz="1400" spc="-3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Los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programas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 desarrollo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promoción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del personal </a:t>
            </a:r>
            <a:r>
              <a:rPr sz="1400" spc="-3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Generalidades</a:t>
            </a:r>
            <a:r>
              <a:rPr sz="1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sobre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seguridad</a:t>
            </a:r>
            <a:r>
              <a:rPr sz="1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social.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sistemas</a:t>
            </a:r>
            <a:r>
              <a:rPr sz="14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retribución,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reglamentos,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 régimen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disciplinario.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Otros</a:t>
            </a:r>
            <a:r>
              <a:rPr sz="1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aspectos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interés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institucional,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sean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pertinentes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sz="1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caso.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51455" y="99060"/>
            <a:ext cx="651274" cy="98602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48482" y="758774"/>
            <a:ext cx="321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INDUCCIÓN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GENERAL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1076" y="6232652"/>
            <a:ext cx="53016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SURA.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(2004).</a:t>
            </a:r>
            <a:r>
              <a:rPr sz="1000" spc="2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Proceso</a:t>
            </a:r>
            <a:r>
              <a:rPr sz="1000" spc="1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inducción y entrenamiento</a:t>
            </a:r>
            <a:r>
              <a:rPr sz="1000" spc="3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-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Un</a:t>
            </a:r>
            <a:r>
              <a:rPr sz="1000" spc="1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enfoque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integral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para el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mejoramiento</a:t>
            </a:r>
            <a:r>
              <a:rPr sz="1000" spc="2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la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salud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el trabajo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y la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productividad.</a:t>
            </a:r>
            <a:r>
              <a:rPr sz="1000" spc="-2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Medellín.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3F86571-D4BA-604D-C726-B9CBEC8ECFF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06055" y="4841360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43044" y="3468852"/>
            <a:ext cx="301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ts val="1600"/>
            </a:pPr>
            <a:r>
              <a:rPr lang="es-MX" sz="1600" b="1" dirty="0">
                <a:solidFill>
                  <a:schemeClr val="dk1"/>
                </a:solidFill>
                <a:latin typeface="Morn Thin" panose="00000200000000000000"/>
                <a:ea typeface="Arial"/>
                <a:cs typeface="Arial"/>
                <a:sym typeface="Arial"/>
              </a:rPr>
              <a:t>CONTRATACION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49220" y="3352379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43044" y="2607925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CONCEPTOS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EJEMPLOS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APLICADOS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9900CC">
                  <a:shade val="30000"/>
                  <a:satMod val="115000"/>
                </a:srgbClr>
              </a:gs>
              <a:gs pos="50000">
                <a:srgbClr val="9900CC">
                  <a:shade val="67500"/>
                  <a:satMod val="115000"/>
                </a:srgbClr>
              </a:gs>
              <a:gs pos="100000">
                <a:srgbClr val="9900C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/>
                <a:cs typeface="Arial" panose="020B0604020202020204" pitchFamily="34" charset="0"/>
              </a:rPr>
              <a:t>CONCLUSIONES</a:t>
            </a:r>
            <a:endParaRPr lang="en-US" sz="1600" b="1" dirty="0">
              <a:latin typeface="Morn Thin" panose="00000200000000000000"/>
              <a:cs typeface="Arial" panose="020B0604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76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6488" y="3157715"/>
            <a:ext cx="1977389" cy="11894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2364" y="1112266"/>
            <a:ext cx="552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INDUCCIÓN</a:t>
            </a:r>
            <a:r>
              <a:rPr sz="2800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ESPECÍFICA</a:t>
            </a:r>
            <a:r>
              <a:rPr sz="2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CARGO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252" y="6313119"/>
            <a:ext cx="58413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Por qué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es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importante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la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inducción laboral</a:t>
            </a:r>
            <a:r>
              <a:rPr sz="1000" spc="-1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–</a:t>
            </a:r>
            <a:r>
              <a:rPr sz="1000" spc="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Recuperado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de:</a:t>
            </a:r>
            <a:r>
              <a:rPr sz="1000" spc="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https: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3"/>
              </a:rPr>
              <a:t>//w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ww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  <a:hlinkClick r:id="rId3"/>
              </a:rPr>
              <a:t>.gerencie.com/por-que-es-importante-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la-induccion-al-nuevo-empleado.html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659" y="3157715"/>
            <a:ext cx="1977389" cy="11894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55777" y="3516248"/>
            <a:ext cx="1723389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55270" marR="5080" indent="-243204">
              <a:lnSpc>
                <a:spcPts val="1540"/>
              </a:lnSpc>
              <a:spcBef>
                <a:spcPts val="270"/>
              </a:spcBef>
            </a:pP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Dar una descripción del </a:t>
            </a:r>
            <a:r>
              <a:rPr sz="1400" spc="-3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r>
              <a:rPr sz="1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 realizar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7835" y="3157715"/>
            <a:ext cx="1977389" cy="11894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37230" y="3516248"/>
            <a:ext cx="150114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98145" marR="5080" indent="-386080">
              <a:lnSpc>
                <a:spcPts val="1540"/>
              </a:lnSpc>
              <a:spcBef>
                <a:spcPts val="270"/>
              </a:spcBef>
            </a:pP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Socializar</a:t>
            </a:r>
            <a:r>
              <a:rPr sz="14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manual</a:t>
            </a:r>
            <a:r>
              <a:rPr sz="1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400" spc="-3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funciones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88153" y="3516248"/>
            <a:ext cx="1737360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78485" marR="5080" indent="-565785">
              <a:lnSpc>
                <a:spcPts val="1540"/>
              </a:lnSpc>
              <a:spcBef>
                <a:spcPts val="270"/>
              </a:spcBef>
            </a:pP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Procedimientos propios </a:t>
            </a:r>
            <a:r>
              <a:rPr sz="1400" spc="-3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área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36664" y="3157715"/>
            <a:ext cx="1977389" cy="118949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86345" y="3613480"/>
            <a:ext cx="14827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Indicadores</a:t>
            </a:r>
            <a:r>
              <a:rPr sz="1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área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7659" y="4538471"/>
            <a:ext cx="1977389" cy="118949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39013" y="4897373"/>
            <a:ext cx="1754505" cy="43497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26415" marR="5080" indent="-514350">
              <a:lnSpc>
                <a:spcPts val="1540"/>
              </a:lnSpc>
              <a:spcBef>
                <a:spcPts val="270"/>
              </a:spcBef>
            </a:pP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Metas</a:t>
            </a:r>
            <a:r>
              <a:rPr sz="14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específicas</a:t>
            </a:r>
            <a:r>
              <a:rPr sz="14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4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las </a:t>
            </a:r>
            <a:r>
              <a:rPr sz="1400" spc="-3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funciones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97835" y="4538471"/>
            <a:ext cx="1977389" cy="118949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68067" y="4701921"/>
            <a:ext cx="1839595" cy="82486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-1270" algn="ctr">
              <a:lnSpc>
                <a:spcPts val="1540"/>
              </a:lnSpc>
              <a:spcBef>
                <a:spcPts val="270"/>
              </a:spcBef>
            </a:pP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Hacer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entrega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herramienta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 trabajo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asegurándose</a:t>
            </a:r>
            <a:r>
              <a:rPr sz="14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4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quede </a:t>
            </a:r>
            <a:r>
              <a:rPr sz="1400" spc="-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claro cómo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utilizarlas.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66488" y="4538471"/>
            <a:ext cx="1977389" cy="118949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823205" y="4506595"/>
            <a:ext cx="1667510" cy="12166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065" marR="5080" indent="1270" algn="ctr">
              <a:lnSpc>
                <a:spcPct val="91600"/>
              </a:lnSpc>
              <a:spcBef>
                <a:spcPts val="245"/>
              </a:spcBef>
            </a:pP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Recorrido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a las </a:t>
            </a:r>
            <a:r>
              <a:rPr sz="1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instalaciones de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empresa</a:t>
            </a:r>
            <a:r>
              <a:rPr sz="14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haciendo</a:t>
            </a:r>
            <a:r>
              <a:rPr sz="14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1400" spc="-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001F5F"/>
                </a:solidFill>
                <a:latin typeface="Calibri"/>
                <a:cs typeface="Calibri"/>
              </a:rPr>
              <a:t>breve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 reseña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del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funcionamiento de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las </a:t>
            </a:r>
            <a:r>
              <a:rPr sz="1400" spc="-3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libri"/>
                <a:cs typeface="Calibri"/>
              </a:rPr>
              <a:t>diferentes</a:t>
            </a:r>
            <a:r>
              <a:rPr sz="14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áreas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36664" y="4538471"/>
            <a:ext cx="1977389" cy="118949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881876" y="4799457"/>
            <a:ext cx="1893570" cy="6299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ctr">
              <a:lnSpc>
                <a:spcPct val="91500"/>
              </a:lnSpc>
              <a:spcBef>
                <a:spcPts val="245"/>
              </a:spcBef>
            </a:pP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Presentación del personal </a:t>
            </a:r>
            <a:r>
              <a:rPr sz="1400" spc="-3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4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labora</a:t>
            </a:r>
            <a:r>
              <a:rPr sz="14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4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cada</a:t>
            </a:r>
            <a:r>
              <a:rPr sz="14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14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1F5F"/>
                </a:solidFill>
                <a:latin typeface="Calibri"/>
                <a:cs typeface="Calibri"/>
              </a:rPr>
              <a:t>de estas.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9378" y="1870964"/>
            <a:ext cx="69894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910" marR="5080" indent="-20447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Es el</a:t>
            </a:r>
            <a:r>
              <a:rPr sz="1800" b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proceso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mediante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cual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trabajador</a:t>
            </a:r>
            <a:r>
              <a:rPr sz="1800" b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iniciado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las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actividades </a:t>
            </a:r>
            <a:r>
              <a:rPr sz="1800" b="1" spc="-3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laborales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debe</a:t>
            </a:r>
            <a:r>
              <a:rPr sz="1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desarrollar,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fin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facilitar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su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desempeño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inicial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presentan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siguientes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aspectos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básicos: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243D688-E28B-6F5A-CE10-22762B50533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1055749" y="-1213573"/>
            <a:ext cx="3453627" cy="27518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C12EE7A-F598-7CF2-ADEF-DFC31B042AC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-611676" y="2453333"/>
            <a:ext cx="1628989" cy="177683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1BFCEFE-30A4-2745-D1C0-EDA82EE2A0A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>
            <a:off x="6490715" y="5488503"/>
            <a:ext cx="3044843" cy="230963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700C058-0365-6CB8-2EF1-2765260B594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5752" y="5764512"/>
            <a:ext cx="688874" cy="9856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71FF912-C6E8-EF0C-CE78-3CC894692D8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3521" y="1856104"/>
            <a:ext cx="8150859" cy="5001895"/>
            <a:chOff x="993521" y="1856104"/>
            <a:chExt cx="8150859" cy="5001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696" y="1859279"/>
              <a:ext cx="6914388" cy="28620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96696" y="1859279"/>
              <a:ext cx="6914515" cy="2862580"/>
            </a:xfrm>
            <a:custGeom>
              <a:avLst/>
              <a:gdLst/>
              <a:ahLst/>
              <a:cxnLst/>
              <a:rect l="l" t="t" r="r" b="b"/>
              <a:pathLst>
                <a:path w="6914515" h="2862579">
                  <a:moveTo>
                    <a:pt x="0" y="2862072"/>
                  </a:moveTo>
                  <a:lnTo>
                    <a:pt x="6914388" y="2862072"/>
                  </a:lnTo>
                  <a:lnTo>
                    <a:pt x="6914388" y="0"/>
                  </a:lnTo>
                  <a:lnTo>
                    <a:pt x="0" y="0"/>
                  </a:lnTo>
                  <a:lnTo>
                    <a:pt x="0" y="2862072"/>
                  </a:lnTo>
                  <a:close/>
                </a:path>
              </a:pathLst>
            </a:custGeom>
            <a:ln w="635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80589" y="758774"/>
            <a:ext cx="45466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765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INDUCCIÓN</a:t>
            </a:r>
            <a:r>
              <a:rPr sz="2800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ESPECÍFICA</a:t>
            </a:r>
            <a:r>
              <a:rPr sz="2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SEGURIDAD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Calibri"/>
                <a:cs typeface="Calibri"/>
              </a:rPr>
              <a:t>SALUD</a:t>
            </a:r>
            <a:r>
              <a:rPr sz="2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LABORAL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111" y="1876755"/>
            <a:ext cx="7132320" cy="406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6619" indent="-3435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896619" algn="l"/>
                <a:tab pos="897255" algn="l"/>
              </a:tabLst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Las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obligaciones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derechos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empleador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trabajador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endParaRPr sz="1800">
              <a:latin typeface="Calibri"/>
              <a:cs typeface="Calibri"/>
            </a:endParaRPr>
          </a:p>
          <a:p>
            <a:pPr marL="896619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campo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salud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ocupacional.</a:t>
            </a:r>
            <a:endParaRPr sz="1800">
              <a:latin typeface="Calibri"/>
              <a:cs typeface="Calibri"/>
            </a:endParaRPr>
          </a:p>
          <a:p>
            <a:pPr marL="896619">
              <a:lnSpc>
                <a:spcPct val="100000"/>
              </a:lnSpc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panorama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específico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factores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 riesgo</a:t>
            </a:r>
            <a:endParaRPr sz="1800">
              <a:latin typeface="Calibri"/>
              <a:cs typeface="Calibri"/>
            </a:endParaRPr>
          </a:p>
          <a:p>
            <a:pPr marL="896619" indent="-343535">
              <a:lnSpc>
                <a:spcPct val="100000"/>
              </a:lnSpc>
              <a:buAutoNum type="arabicPeriod" startAt="2"/>
              <a:tabLst>
                <a:tab pos="896619" algn="l"/>
                <a:tab pos="897255" algn="l"/>
              </a:tabLst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estándares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o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normas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 seguridad por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oficio</a:t>
            </a:r>
            <a:endParaRPr sz="1800">
              <a:latin typeface="Calibri"/>
              <a:cs typeface="Calibri"/>
            </a:endParaRPr>
          </a:p>
          <a:p>
            <a:pPr marL="896619" indent="-343535">
              <a:lnSpc>
                <a:spcPct val="100000"/>
              </a:lnSpc>
              <a:buAutoNum type="arabicPeriod" startAt="2"/>
              <a:tabLst>
                <a:tab pos="896619" algn="l"/>
                <a:tab pos="897255" algn="l"/>
              </a:tabLst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Los equipos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protección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personal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requeridos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sección</a:t>
            </a:r>
            <a:endParaRPr sz="1800">
              <a:latin typeface="Calibri"/>
              <a:cs typeface="Calibri"/>
            </a:endParaRPr>
          </a:p>
          <a:p>
            <a:pPr marL="896619" marR="5080" indent="-342900">
              <a:lnSpc>
                <a:spcPct val="100000"/>
              </a:lnSpc>
              <a:buAutoNum type="arabicPeriod" startAt="2"/>
              <a:tabLst>
                <a:tab pos="896619" algn="l"/>
                <a:tab pos="897255" algn="l"/>
              </a:tabLst>
            </a:pP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Dotación</a:t>
            </a:r>
            <a:r>
              <a:rPr sz="1800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ropa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labor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equipo,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mantenimiento,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uso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correcto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estándares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disciplina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aplicados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quien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emplee</a:t>
            </a:r>
            <a:endParaRPr sz="1800">
              <a:latin typeface="Calibri"/>
              <a:cs typeface="Calibri"/>
            </a:endParaRPr>
          </a:p>
          <a:p>
            <a:pPr marL="896619" indent="-343535">
              <a:lnSpc>
                <a:spcPct val="100000"/>
              </a:lnSpc>
              <a:buAutoNum type="arabicPeriod" startAt="2"/>
              <a:tabLst>
                <a:tab pos="896619" algn="l"/>
                <a:tab pos="897255" algn="l"/>
              </a:tabLst>
            </a:pP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Procedimiento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seguir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caso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accidente</a:t>
            </a:r>
            <a:r>
              <a:rPr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endParaRPr sz="1800">
              <a:latin typeface="Calibri"/>
              <a:cs typeface="Calibri"/>
            </a:endParaRPr>
          </a:p>
          <a:p>
            <a:pPr marL="896619" indent="-343535">
              <a:lnSpc>
                <a:spcPct val="100000"/>
              </a:lnSpc>
              <a:buAutoNum type="arabicPeriod" startAt="2"/>
              <a:tabLst>
                <a:tab pos="896619" algn="l"/>
                <a:tab pos="897255" algn="l"/>
              </a:tabLst>
            </a:pP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Procedimientos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básicos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emergencia</a:t>
            </a:r>
            <a:endParaRPr sz="1800">
              <a:latin typeface="Calibri"/>
              <a:cs typeface="Calibri"/>
            </a:endParaRPr>
          </a:p>
          <a:p>
            <a:pPr marL="896619" indent="-343535">
              <a:lnSpc>
                <a:spcPct val="100000"/>
              </a:lnSpc>
              <a:buAutoNum type="arabicPeriod" startAt="2"/>
              <a:tabLst>
                <a:tab pos="896619" algn="l"/>
                <a:tab pos="897255" algn="l"/>
              </a:tabLst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tipo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de entrenamiento que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recibirá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 su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oficio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1403350" indent="36195" algn="just">
              <a:lnSpc>
                <a:spcPct val="100000"/>
              </a:lnSpc>
            </a:pPr>
            <a:r>
              <a:rPr sz="1300" spc="5" dirty="0">
                <a:solidFill>
                  <a:srgbClr val="001F5F"/>
                </a:solidFill>
                <a:latin typeface="Calibri"/>
                <a:cs typeface="Calibri"/>
              </a:rPr>
              <a:t>Es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importante destacar que </a:t>
            </a:r>
            <a:r>
              <a:rPr sz="1300" spc="5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artículo 62 de la Resolución 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1295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1994,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gobierno nacional a </a:t>
            </a:r>
            <a:r>
              <a:rPr sz="1300" spc="-15" dirty="0">
                <a:solidFill>
                  <a:srgbClr val="001F5F"/>
                </a:solidFill>
                <a:latin typeface="Calibri"/>
                <a:cs typeface="Calibri"/>
              </a:rPr>
              <a:t>través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del Ministerio de </a:t>
            </a:r>
            <a:r>
              <a:rPr sz="1300" spc="-20" dirty="0">
                <a:solidFill>
                  <a:srgbClr val="001F5F"/>
                </a:solidFill>
                <a:latin typeface="Calibri"/>
                <a:cs typeface="Calibri"/>
              </a:rPr>
              <a:t>Trabajo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y seguridad 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social,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estableció la 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001F5F"/>
                </a:solidFill>
                <a:latin typeface="Calibri"/>
                <a:cs typeface="Calibri"/>
              </a:rPr>
              <a:t>obligatoriedad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 de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los</a:t>
            </a:r>
            <a:r>
              <a:rPr sz="1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empleadores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001F5F"/>
                </a:solidFill>
                <a:latin typeface="Calibri"/>
                <a:cs typeface="Calibri"/>
              </a:rPr>
              <a:t>informar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 a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los</a:t>
            </a:r>
            <a:r>
              <a:rPr sz="1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trabajadores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propios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o 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001F5F"/>
                </a:solidFill>
                <a:latin typeface="Calibri"/>
                <a:cs typeface="Calibri"/>
              </a:rPr>
              <a:t>contratados,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sobre 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los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riesgos a que se exponen </a:t>
            </a:r>
            <a:r>
              <a:rPr sz="1300" spc="-10" dirty="0">
                <a:solidFill>
                  <a:srgbClr val="001F5F"/>
                </a:solidFill>
                <a:latin typeface="Calibri"/>
                <a:cs typeface="Calibri"/>
              </a:rPr>
              <a:t>durante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el desarrollo de sus labores. </a:t>
            </a:r>
            <a:r>
              <a:rPr sz="1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300" spc="-10" dirty="0">
                <a:solidFill>
                  <a:srgbClr val="001F5F"/>
                </a:solidFill>
                <a:latin typeface="Calibri"/>
                <a:cs typeface="Calibri"/>
              </a:rPr>
              <a:t>esto</a:t>
            </a:r>
            <a:r>
              <a:rPr sz="13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13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le</a:t>
            </a:r>
            <a:r>
              <a:rPr sz="1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llama</a:t>
            </a:r>
            <a:r>
              <a:rPr sz="13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derecho</a:t>
            </a:r>
            <a:r>
              <a:rPr sz="13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3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saber</a:t>
            </a:r>
            <a:r>
              <a:rPr sz="13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3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13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001F5F"/>
                </a:solidFill>
                <a:latin typeface="Calibri"/>
                <a:cs typeface="Calibri"/>
              </a:rPr>
              <a:t>trabajadores.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076" y="6232652"/>
            <a:ext cx="53016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SURA.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(2004).</a:t>
            </a:r>
            <a:r>
              <a:rPr sz="1000" spc="2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Proceso</a:t>
            </a:r>
            <a:r>
              <a:rPr sz="1000" spc="2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inducción y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entrenamiento</a:t>
            </a:r>
            <a:r>
              <a:rPr sz="1000" spc="3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-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Un</a:t>
            </a:r>
            <a:r>
              <a:rPr sz="1000" spc="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enfoque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integral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para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el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mejoramiento</a:t>
            </a:r>
            <a:r>
              <a:rPr sz="1000" spc="2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la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salud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el trabajo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y la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productividad.</a:t>
            </a:r>
            <a:r>
              <a:rPr sz="1000" spc="-2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Medellín.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D7E1659-CCE8-E5D9-0816-D5943AA3A400}"/>
              </a:ext>
            </a:extLst>
          </p:cNvPr>
          <p:cNvSpPr/>
          <p:nvPr/>
        </p:nvSpPr>
        <p:spPr>
          <a:xfrm>
            <a:off x="7016040" y="4706514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E6EEA6-C51E-748F-AC0E-A48AEE341F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33373" y="4167043"/>
            <a:ext cx="1352276" cy="23658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F5B8C8-0372-7E16-168D-783A91B360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28239" y="4956363"/>
            <a:ext cx="688874" cy="985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C8EC1EF-1031-7D6E-0B51-62C2817F34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7BD6A536-4EBC-79AF-B7D4-B2345C1BCCF0}"/>
              </a:ext>
            </a:extLst>
          </p:cNvPr>
          <p:cNvSpPr/>
          <p:nvPr/>
        </p:nvSpPr>
        <p:spPr>
          <a:xfrm>
            <a:off x="6643990" y="5214229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3" y="1392936"/>
            <a:ext cx="7762494" cy="23340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0423" y="758774"/>
            <a:ext cx="264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ENTRENAMIENTO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079" y="2134361"/>
            <a:ext cx="5728970" cy="8013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just">
              <a:lnSpc>
                <a:spcPct val="91400"/>
              </a:lnSpc>
              <a:spcBef>
                <a:spcPts val="285"/>
              </a:spcBef>
            </a:pPr>
            <a:r>
              <a:rPr sz="1800" spc="-5" dirty="0">
                <a:latin typeface="Calibri"/>
                <a:cs typeface="Calibri"/>
              </a:rPr>
              <a:t>Es </a:t>
            </a:r>
            <a:r>
              <a:rPr sz="1800" dirty="0">
                <a:latin typeface="Calibri"/>
                <a:cs typeface="Calibri"/>
              </a:rPr>
              <a:t>un </a:t>
            </a:r>
            <a:r>
              <a:rPr sz="1800" spc="-10" dirty="0">
                <a:latin typeface="Calibri"/>
                <a:cs typeface="Calibri"/>
              </a:rPr>
              <a:t>método </a:t>
            </a:r>
            <a:r>
              <a:rPr sz="1800" spc="-15" dirty="0">
                <a:latin typeface="Calibri"/>
                <a:cs typeface="Calibri"/>
              </a:rPr>
              <a:t>probado, </a:t>
            </a:r>
            <a:r>
              <a:rPr sz="1800" spc="-10" dirty="0">
                <a:latin typeface="Calibri"/>
                <a:cs typeface="Calibri"/>
              </a:rPr>
              <a:t>sistemático 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10" dirty="0">
                <a:latin typeface="Calibri"/>
                <a:cs typeface="Calibri"/>
              </a:rPr>
              <a:t>práctico </a:t>
            </a:r>
            <a:r>
              <a:rPr sz="1800" spc="-15" dirty="0">
                <a:latin typeface="Calibri"/>
                <a:cs typeface="Calibri"/>
              </a:rPr>
              <a:t>para </a:t>
            </a:r>
            <a:r>
              <a:rPr sz="1800" spc="-10" dirty="0">
                <a:latin typeface="Calibri"/>
                <a:cs typeface="Calibri"/>
              </a:rPr>
              <a:t>orientar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una </a:t>
            </a:r>
            <a:r>
              <a:rPr sz="1800" spc="-10" dirty="0">
                <a:latin typeface="Calibri"/>
                <a:cs typeface="Calibri"/>
              </a:rPr>
              <a:t>persona sobre cómo </a:t>
            </a:r>
            <a:r>
              <a:rPr sz="1800" spc="-5" dirty="0">
                <a:latin typeface="Calibri"/>
                <a:cs typeface="Calibri"/>
              </a:rPr>
              <a:t>hacer su </a:t>
            </a:r>
            <a:r>
              <a:rPr sz="1800" spc="-10" dirty="0">
                <a:latin typeface="Calibri"/>
                <a:cs typeface="Calibri"/>
              </a:rPr>
              <a:t>trabajo correctamente, con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seguridad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5" dirty="0">
                <a:latin typeface="Calibri"/>
                <a:cs typeface="Calibri"/>
              </a:rPr>
              <a:t>eficiencia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desde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primera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vez.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3023" y="1625980"/>
            <a:ext cx="7762875" cy="4662805"/>
            <a:chOff x="573023" y="1625980"/>
            <a:chExt cx="7762875" cy="466280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67" y="1629155"/>
              <a:ext cx="1551432" cy="18638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0767" y="1629155"/>
              <a:ext cx="1551940" cy="1864360"/>
            </a:xfrm>
            <a:custGeom>
              <a:avLst/>
              <a:gdLst/>
              <a:ahLst/>
              <a:cxnLst/>
              <a:rect l="l" t="t" r="r" b="b"/>
              <a:pathLst>
                <a:path w="1551939" h="1864360">
                  <a:moveTo>
                    <a:pt x="0" y="155194"/>
                  </a:moveTo>
                  <a:lnTo>
                    <a:pt x="7908" y="106135"/>
                  </a:lnTo>
                  <a:lnTo>
                    <a:pt x="29932" y="63532"/>
                  </a:lnTo>
                  <a:lnTo>
                    <a:pt x="63516" y="29939"/>
                  </a:lnTo>
                  <a:lnTo>
                    <a:pt x="106104" y="7910"/>
                  </a:lnTo>
                  <a:lnTo>
                    <a:pt x="155143" y="0"/>
                  </a:lnTo>
                  <a:lnTo>
                    <a:pt x="1396238" y="0"/>
                  </a:lnTo>
                  <a:lnTo>
                    <a:pt x="1445296" y="7910"/>
                  </a:lnTo>
                  <a:lnTo>
                    <a:pt x="1487899" y="29939"/>
                  </a:lnTo>
                  <a:lnTo>
                    <a:pt x="1521492" y="63532"/>
                  </a:lnTo>
                  <a:lnTo>
                    <a:pt x="1543521" y="106135"/>
                  </a:lnTo>
                  <a:lnTo>
                    <a:pt x="1551432" y="155194"/>
                  </a:lnTo>
                  <a:lnTo>
                    <a:pt x="1551432" y="1708658"/>
                  </a:lnTo>
                  <a:lnTo>
                    <a:pt x="1543521" y="1757716"/>
                  </a:lnTo>
                  <a:lnTo>
                    <a:pt x="1521492" y="1800319"/>
                  </a:lnTo>
                  <a:lnTo>
                    <a:pt x="1487899" y="1833912"/>
                  </a:lnTo>
                  <a:lnTo>
                    <a:pt x="1445296" y="1855941"/>
                  </a:lnTo>
                  <a:lnTo>
                    <a:pt x="1396238" y="1863852"/>
                  </a:lnTo>
                  <a:lnTo>
                    <a:pt x="155143" y="1863852"/>
                  </a:lnTo>
                  <a:lnTo>
                    <a:pt x="106104" y="1855941"/>
                  </a:lnTo>
                  <a:lnTo>
                    <a:pt x="63516" y="1833912"/>
                  </a:lnTo>
                  <a:lnTo>
                    <a:pt x="29932" y="1800319"/>
                  </a:lnTo>
                  <a:lnTo>
                    <a:pt x="7908" y="1757716"/>
                  </a:lnTo>
                  <a:lnTo>
                    <a:pt x="0" y="1708658"/>
                  </a:lnTo>
                  <a:lnTo>
                    <a:pt x="0" y="155194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023" y="3954779"/>
              <a:ext cx="7762494" cy="233400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418079" y="4445254"/>
            <a:ext cx="5848350" cy="13042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280"/>
              </a:spcBef>
            </a:pPr>
            <a:r>
              <a:rPr sz="1800" spc="-5" dirty="0">
                <a:latin typeface="Calibri"/>
                <a:cs typeface="Calibri"/>
              </a:rPr>
              <a:t>Su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propósito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es</a:t>
            </a:r>
            <a:r>
              <a:rPr sz="1800" spc="-5" dirty="0">
                <a:latin typeface="Calibri"/>
                <a:cs typeface="Calibri"/>
              </a:rPr>
              <a:t> brindar </a:t>
            </a:r>
            <a:r>
              <a:rPr sz="1800" spc="-10" dirty="0">
                <a:latin typeface="Calibri"/>
                <a:cs typeface="Calibri"/>
              </a:rPr>
              <a:t>toda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 </a:t>
            </a:r>
            <a:r>
              <a:rPr sz="1800" spc="-10" dirty="0">
                <a:latin typeface="Calibri"/>
                <a:cs typeface="Calibri"/>
              </a:rPr>
              <a:t>información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necesaria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para</a:t>
            </a:r>
            <a:r>
              <a:rPr sz="1800" spc="-5" dirty="0">
                <a:latin typeface="Calibri"/>
                <a:cs typeface="Calibri"/>
              </a:rPr>
              <a:t> que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persona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pueda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desarrollar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habilidades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destrezas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 le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permitan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desempeñar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trabajo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los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estándares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calidad,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productividad,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control</a:t>
            </a:r>
            <a:r>
              <a:rPr sz="1800" spc="-5" dirty="0">
                <a:latin typeface="Calibri"/>
                <a:cs typeface="Calibri"/>
              </a:rPr>
              <a:t> de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costos</a:t>
            </a:r>
            <a:r>
              <a:rPr sz="1800" dirty="0">
                <a:latin typeface="Calibri"/>
                <a:cs typeface="Calibri"/>
              </a:rPr>
              <a:t> 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seguridad,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desde </a:t>
            </a:r>
            <a:r>
              <a:rPr sz="1800" dirty="0">
                <a:latin typeface="Calibri"/>
                <a:cs typeface="Calibri"/>
              </a:rPr>
              <a:t>el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momento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mismo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 </a:t>
            </a:r>
            <a:r>
              <a:rPr sz="1800" spc="-5" dirty="0">
                <a:latin typeface="Calibri"/>
                <a:cs typeface="Calibri"/>
              </a:rPr>
              <a:t>que</a:t>
            </a:r>
            <a:r>
              <a:rPr sz="1800" spc="-10" dirty="0">
                <a:latin typeface="Calibri"/>
                <a:cs typeface="Calibri"/>
              </a:rPr>
              <a:t> inicie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sus labores.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7593" y="4187825"/>
            <a:ext cx="1558290" cy="1870710"/>
            <a:chOff x="807593" y="4187825"/>
            <a:chExt cx="1558290" cy="187071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768" y="4191000"/>
              <a:ext cx="1551432" cy="18638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10768" y="4191000"/>
              <a:ext cx="1551940" cy="1864360"/>
            </a:xfrm>
            <a:custGeom>
              <a:avLst/>
              <a:gdLst/>
              <a:ahLst/>
              <a:cxnLst/>
              <a:rect l="l" t="t" r="r" b="b"/>
              <a:pathLst>
                <a:path w="1551939" h="1864360">
                  <a:moveTo>
                    <a:pt x="0" y="155194"/>
                  </a:moveTo>
                  <a:lnTo>
                    <a:pt x="7908" y="106135"/>
                  </a:lnTo>
                  <a:lnTo>
                    <a:pt x="29932" y="63532"/>
                  </a:lnTo>
                  <a:lnTo>
                    <a:pt x="63516" y="29939"/>
                  </a:lnTo>
                  <a:lnTo>
                    <a:pt x="106104" y="7910"/>
                  </a:lnTo>
                  <a:lnTo>
                    <a:pt x="155143" y="0"/>
                  </a:lnTo>
                  <a:lnTo>
                    <a:pt x="1396238" y="0"/>
                  </a:lnTo>
                  <a:lnTo>
                    <a:pt x="1445296" y="7910"/>
                  </a:lnTo>
                  <a:lnTo>
                    <a:pt x="1487899" y="29939"/>
                  </a:lnTo>
                  <a:lnTo>
                    <a:pt x="1521492" y="63532"/>
                  </a:lnTo>
                  <a:lnTo>
                    <a:pt x="1543521" y="106135"/>
                  </a:lnTo>
                  <a:lnTo>
                    <a:pt x="1551432" y="155194"/>
                  </a:lnTo>
                  <a:lnTo>
                    <a:pt x="1551432" y="1708708"/>
                  </a:lnTo>
                  <a:lnTo>
                    <a:pt x="1543521" y="1757747"/>
                  </a:lnTo>
                  <a:lnTo>
                    <a:pt x="1521492" y="1800335"/>
                  </a:lnTo>
                  <a:lnTo>
                    <a:pt x="1487899" y="1833919"/>
                  </a:lnTo>
                  <a:lnTo>
                    <a:pt x="1445296" y="1855943"/>
                  </a:lnTo>
                  <a:lnTo>
                    <a:pt x="1396238" y="1863852"/>
                  </a:lnTo>
                  <a:lnTo>
                    <a:pt x="155143" y="1863852"/>
                  </a:lnTo>
                  <a:lnTo>
                    <a:pt x="106104" y="1855943"/>
                  </a:lnTo>
                  <a:lnTo>
                    <a:pt x="63516" y="1833919"/>
                  </a:lnTo>
                  <a:lnTo>
                    <a:pt x="29932" y="1800335"/>
                  </a:lnTo>
                  <a:lnTo>
                    <a:pt x="7908" y="1757747"/>
                  </a:lnTo>
                  <a:lnTo>
                    <a:pt x="0" y="1708708"/>
                  </a:lnTo>
                  <a:lnTo>
                    <a:pt x="0" y="155194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2CAD68F6-44BF-5944-9BCF-6E053F5602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43482" y="4643165"/>
            <a:ext cx="1352276" cy="23658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C5E6E0C-6C64-7D3A-EBE9-3C84671FA6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57328" y="5530960"/>
            <a:ext cx="688874" cy="9856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2E06CF4-31C9-9A59-1AFB-F9938F0C6C8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66429" y="341378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0BE04FA-5726-7A8B-74D0-1354ED563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01243" y="2778078"/>
            <a:ext cx="5770195" cy="4079922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6676" y="2007107"/>
            <a:ext cx="3024378" cy="18173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4910" y="758774"/>
            <a:ext cx="39954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PLAN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28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ENTRENAMIENTO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378" y="1424685"/>
            <a:ext cx="7005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Un plan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entrenamiento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debe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lo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tanto</a:t>
            </a:r>
            <a:r>
              <a:rPr sz="18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incluir</a:t>
            </a:r>
            <a:r>
              <a:rPr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los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siguientes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aspectos: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880" y="2007107"/>
            <a:ext cx="3024377" cy="181737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97176" y="2630500"/>
            <a:ext cx="208407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950"/>
              </a:lnSpc>
              <a:spcBef>
                <a:spcPts val="105"/>
              </a:spcBef>
            </a:pP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Definir</a:t>
            </a:r>
            <a:r>
              <a:rPr sz="1700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los</a:t>
            </a:r>
            <a:r>
              <a:rPr sz="17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objetivos</a:t>
            </a:r>
            <a:r>
              <a:rPr sz="17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endParaRPr sz="1700">
              <a:latin typeface="Calibri"/>
              <a:cs typeface="Calibri"/>
            </a:endParaRPr>
          </a:p>
          <a:p>
            <a:pPr marL="3175" algn="ctr">
              <a:lnSpc>
                <a:spcPts val="1950"/>
              </a:lnSpc>
            </a:pP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entrenamiento.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0214" y="2156587"/>
            <a:ext cx="2800985" cy="14712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065" marR="5080" indent="-635" algn="ctr">
              <a:lnSpc>
                <a:spcPct val="91500"/>
              </a:lnSpc>
              <a:spcBef>
                <a:spcPts val="275"/>
              </a:spcBef>
            </a:pP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Identificar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las </a:t>
            </a:r>
            <a:r>
              <a:rPr sz="1700" spc="-10" dirty="0">
                <a:solidFill>
                  <a:srgbClr val="001F5F"/>
                </a:solidFill>
                <a:latin typeface="Calibri"/>
                <a:cs typeface="Calibri"/>
              </a:rPr>
              <a:t>características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principales de la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persona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recibirá</a:t>
            </a:r>
            <a:r>
              <a:rPr sz="1700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7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entrenamiento:</a:t>
            </a:r>
            <a:r>
              <a:rPr sz="1700" spc="-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Nivel </a:t>
            </a:r>
            <a:r>
              <a:rPr sz="1700" spc="-3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académico,</a:t>
            </a:r>
            <a:r>
              <a:rPr sz="17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Generalidades</a:t>
            </a:r>
            <a:r>
              <a:rPr sz="17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7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700" spc="-3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personalidad,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Experiencias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anteriores</a:t>
            </a:r>
            <a:r>
              <a:rPr sz="17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7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7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01F5F"/>
                </a:solidFill>
                <a:latin typeface="Calibri"/>
                <a:cs typeface="Calibri"/>
              </a:rPr>
              <a:t>oficio,</a:t>
            </a:r>
            <a:r>
              <a:rPr sz="17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17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otras.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880" y="4120896"/>
            <a:ext cx="3024377" cy="181584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22272" y="4388611"/>
            <a:ext cx="2835275" cy="12331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 indent="1270" algn="ctr">
              <a:lnSpc>
                <a:spcPct val="91500"/>
              </a:lnSpc>
              <a:spcBef>
                <a:spcPts val="275"/>
              </a:spcBef>
            </a:pP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Conocer las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tareas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que </a:t>
            </a:r>
            <a:r>
              <a:rPr sz="17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desempeñará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nuevo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 empleado. Que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exigencias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tipo</a:t>
            </a:r>
            <a:r>
              <a:rPr sz="1700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síquico</a:t>
            </a:r>
            <a:r>
              <a:rPr sz="1700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 físico</a:t>
            </a:r>
            <a:r>
              <a:rPr sz="17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sz="17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requieren </a:t>
            </a:r>
            <a:r>
              <a:rPr sz="1700" spc="-3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sz="17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poderlo</a:t>
            </a:r>
            <a:r>
              <a:rPr sz="17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efectuar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6676" y="4120896"/>
            <a:ext cx="3024378" cy="181584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829936" y="4150817"/>
            <a:ext cx="2666365" cy="170815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-4445" algn="ctr">
              <a:lnSpc>
                <a:spcPct val="91500"/>
              </a:lnSpc>
              <a:spcBef>
                <a:spcPts val="280"/>
              </a:spcBef>
            </a:pPr>
            <a:r>
              <a:rPr sz="1700" spc="-30" dirty="0">
                <a:solidFill>
                  <a:srgbClr val="001F5F"/>
                </a:solidFill>
                <a:latin typeface="Calibri"/>
                <a:cs typeface="Calibri"/>
              </a:rPr>
              <a:t>Tener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en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cuenta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el tiempo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disponible </a:t>
            </a:r>
            <a:r>
              <a:rPr sz="1700" spc="-10" dirty="0">
                <a:solidFill>
                  <a:srgbClr val="001F5F"/>
                </a:solidFill>
                <a:latin typeface="Calibri"/>
                <a:cs typeface="Calibri"/>
              </a:rPr>
              <a:t>para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entrenamiento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como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se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desarrollarán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cada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de las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sesiones de </a:t>
            </a:r>
            <a:r>
              <a:rPr sz="1700" spc="-10" dirty="0">
                <a:solidFill>
                  <a:srgbClr val="001F5F"/>
                </a:solidFill>
                <a:latin typeface="Calibri"/>
                <a:cs typeface="Calibri"/>
              </a:rPr>
              <a:t>trabajo,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con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01F5F"/>
                </a:solidFill>
                <a:latin typeface="Calibri"/>
                <a:cs typeface="Calibri"/>
              </a:rPr>
              <a:t>propósito</a:t>
            </a:r>
            <a:r>
              <a:rPr sz="17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7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hacer</a:t>
            </a:r>
            <a:r>
              <a:rPr sz="1700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sz="17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001F5F"/>
                </a:solidFill>
                <a:latin typeface="Calibri"/>
                <a:cs typeface="Calibri"/>
              </a:rPr>
              <a:t>buena </a:t>
            </a:r>
            <a:r>
              <a:rPr sz="1700" spc="-3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planeación</a:t>
            </a:r>
            <a:r>
              <a:rPr sz="17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sz="17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sz="17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1F5F"/>
                </a:solidFill>
                <a:latin typeface="Calibri"/>
                <a:cs typeface="Calibri"/>
              </a:rPr>
              <a:t>actividades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F1C9AD0-D211-7F76-851B-0088FD2930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flipH="1">
            <a:off x="-650299" y="5506929"/>
            <a:ext cx="3142564" cy="230963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DFE6638-0A85-CDD9-4A29-886E9802CC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6"/>
          <a:stretch/>
        </p:blipFill>
        <p:spPr>
          <a:xfrm>
            <a:off x="-394995" y="5794848"/>
            <a:ext cx="2125580" cy="11878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0C03AAE-CB54-DD25-E77B-404DD39ABF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894839" y="-661578"/>
            <a:ext cx="1352276" cy="23658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19857" y="3742944"/>
            <a:ext cx="6724650" cy="3115310"/>
            <a:chOff x="2419857" y="3742944"/>
            <a:chExt cx="6724650" cy="3115310"/>
          </a:xfrm>
        </p:grpSpPr>
        <p:sp>
          <p:nvSpPr>
            <p:cNvPr id="3" name="object 3"/>
            <p:cNvSpPr/>
            <p:nvPr/>
          </p:nvSpPr>
          <p:spPr>
            <a:xfrm>
              <a:off x="2426207" y="4690872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889254" y="0"/>
                  </a:moveTo>
                  <a:lnTo>
                    <a:pt x="243078" y="0"/>
                  </a:lnTo>
                  <a:lnTo>
                    <a:pt x="0" y="486155"/>
                  </a:lnTo>
                  <a:lnTo>
                    <a:pt x="243078" y="972311"/>
                  </a:lnTo>
                  <a:lnTo>
                    <a:pt x="889254" y="972311"/>
                  </a:lnTo>
                  <a:lnTo>
                    <a:pt x="1132332" y="486155"/>
                  </a:lnTo>
                  <a:lnTo>
                    <a:pt x="88925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26207" y="4690872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0" y="486155"/>
                  </a:moveTo>
                  <a:lnTo>
                    <a:pt x="243078" y="0"/>
                  </a:lnTo>
                  <a:lnTo>
                    <a:pt x="889254" y="0"/>
                  </a:lnTo>
                  <a:lnTo>
                    <a:pt x="1132332" y="486155"/>
                  </a:lnTo>
                  <a:lnTo>
                    <a:pt x="889254" y="972311"/>
                  </a:lnTo>
                  <a:lnTo>
                    <a:pt x="243078" y="972311"/>
                  </a:lnTo>
                  <a:lnTo>
                    <a:pt x="0" y="486155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2050" y="1096136"/>
            <a:ext cx="40405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solidFill>
                  <a:srgbClr val="001F5F"/>
                </a:solidFill>
                <a:latin typeface="Calibri"/>
                <a:cs typeface="Calibri"/>
              </a:rPr>
              <a:t>EVALUACIÓN</a:t>
            </a:r>
            <a:r>
              <a:rPr sz="2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PROCESO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729" y="1610309"/>
            <a:ext cx="7350125" cy="1291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Al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finalizar el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proceso,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el supervisor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debe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realizar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evaluación con el fin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b="1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identificar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éxito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 la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inducción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identificar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cuáles de los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puntos 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claves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sz="1800" b="1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la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inducción,</a:t>
            </a:r>
            <a:r>
              <a:rPr sz="1800" b="1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no</a:t>
            </a:r>
            <a:r>
              <a:rPr sz="1800" b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quedaron</a:t>
            </a:r>
            <a:r>
              <a:rPr sz="1800" b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lo</a:t>
            </a:r>
            <a:r>
              <a:rPr sz="1800" b="1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suficientemente claros para</a:t>
            </a:r>
            <a:r>
              <a:rPr sz="1800" b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sz="1800" b="1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001F5F"/>
                </a:solidFill>
                <a:latin typeface="Calibri"/>
                <a:cs typeface="Calibri"/>
              </a:rPr>
              <a:t>trabajador.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Algunos aspectos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tener</a:t>
            </a:r>
            <a:r>
              <a:rPr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cuenta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18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18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Calibri"/>
                <a:cs typeface="Calibri"/>
              </a:rPr>
              <a:t>evaluación</a:t>
            </a:r>
            <a:r>
              <a:rPr sz="18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Calibri"/>
                <a:cs typeface="Calibri"/>
              </a:rPr>
              <a:t>son: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24454" y="4832095"/>
            <a:ext cx="737235" cy="66611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190"/>
              </a:spcBef>
            </a:pP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Claridad del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cargo,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funciones,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indicadores,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área</a:t>
            </a:r>
            <a:r>
              <a:rPr sz="9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y</a:t>
            </a:r>
            <a:r>
              <a:rPr sz="9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empresa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6022" y="4132834"/>
            <a:ext cx="3100705" cy="1113155"/>
            <a:chOff x="1446022" y="4132834"/>
            <a:chExt cx="3100705" cy="111315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7289" y="5120386"/>
              <a:ext cx="143764" cy="1254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72" y="4154424"/>
              <a:ext cx="1132332" cy="9723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52372" y="4154424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0" y="486156"/>
                  </a:moveTo>
                  <a:lnTo>
                    <a:pt x="243078" y="0"/>
                  </a:lnTo>
                  <a:lnTo>
                    <a:pt x="889254" y="0"/>
                  </a:lnTo>
                  <a:lnTo>
                    <a:pt x="1132332" y="486156"/>
                  </a:lnTo>
                  <a:lnTo>
                    <a:pt x="889254" y="972312"/>
                  </a:lnTo>
                  <a:lnTo>
                    <a:pt x="243078" y="972312"/>
                  </a:lnTo>
                  <a:lnTo>
                    <a:pt x="0" y="486156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1738" y="4990846"/>
              <a:ext cx="143763" cy="127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07664" y="4139184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889253" y="0"/>
                  </a:moveTo>
                  <a:lnTo>
                    <a:pt x="243077" y="0"/>
                  </a:lnTo>
                  <a:lnTo>
                    <a:pt x="0" y="486156"/>
                  </a:lnTo>
                  <a:lnTo>
                    <a:pt x="243077" y="972312"/>
                  </a:lnTo>
                  <a:lnTo>
                    <a:pt x="889253" y="972312"/>
                  </a:lnTo>
                  <a:lnTo>
                    <a:pt x="1132332" y="486156"/>
                  </a:lnTo>
                  <a:lnTo>
                    <a:pt x="88925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07664" y="4139184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0" y="486156"/>
                  </a:moveTo>
                  <a:lnTo>
                    <a:pt x="243077" y="0"/>
                  </a:lnTo>
                  <a:lnTo>
                    <a:pt x="889253" y="0"/>
                  </a:lnTo>
                  <a:lnTo>
                    <a:pt x="1132332" y="486156"/>
                  </a:lnTo>
                  <a:lnTo>
                    <a:pt x="889253" y="972312"/>
                  </a:lnTo>
                  <a:lnTo>
                    <a:pt x="243077" y="972312"/>
                  </a:lnTo>
                  <a:lnTo>
                    <a:pt x="0" y="486156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62553" y="4405121"/>
            <a:ext cx="622935" cy="4140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-1270" algn="ctr">
              <a:lnSpc>
                <a:spcPct val="91700"/>
              </a:lnSpc>
              <a:spcBef>
                <a:spcPts val="190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Como </a:t>
            </a:r>
            <a:r>
              <a:rPr sz="9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900" spc="-10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p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or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ar</a:t>
            </a:r>
            <a:r>
              <a:rPr sz="900" spc="-10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9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al 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19857" y="3610102"/>
            <a:ext cx="3093085" cy="2058035"/>
            <a:chOff x="2419857" y="3610102"/>
            <a:chExt cx="3093085" cy="205803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3981" y="4984750"/>
              <a:ext cx="143763" cy="1270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3879" y="4689348"/>
              <a:ext cx="1132332" cy="97231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373879" y="4689348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0" y="486156"/>
                  </a:moveTo>
                  <a:lnTo>
                    <a:pt x="243078" y="0"/>
                  </a:lnTo>
                  <a:lnTo>
                    <a:pt x="889254" y="0"/>
                  </a:lnTo>
                  <a:lnTo>
                    <a:pt x="1132332" y="486156"/>
                  </a:lnTo>
                  <a:lnTo>
                    <a:pt x="889254" y="972311"/>
                  </a:lnTo>
                  <a:lnTo>
                    <a:pt x="243078" y="972311"/>
                  </a:lnTo>
                  <a:lnTo>
                    <a:pt x="0" y="486156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4961" y="5115814"/>
              <a:ext cx="145287" cy="1270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26207" y="3616452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889254" y="0"/>
                  </a:moveTo>
                  <a:lnTo>
                    <a:pt x="243078" y="0"/>
                  </a:lnTo>
                  <a:lnTo>
                    <a:pt x="0" y="486156"/>
                  </a:lnTo>
                  <a:lnTo>
                    <a:pt x="243078" y="972312"/>
                  </a:lnTo>
                  <a:lnTo>
                    <a:pt x="889254" y="972312"/>
                  </a:lnTo>
                  <a:lnTo>
                    <a:pt x="1132332" y="486156"/>
                  </a:lnTo>
                  <a:lnTo>
                    <a:pt x="88925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26207" y="3616452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0" y="486156"/>
                  </a:moveTo>
                  <a:lnTo>
                    <a:pt x="243078" y="0"/>
                  </a:lnTo>
                  <a:lnTo>
                    <a:pt x="889254" y="0"/>
                  </a:lnTo>
                  <a:lnTo>
                    <a:pt x="1132332" y="486156"/>
                  </a:lnTo>
                  <a:lnTo>
                    <a:pt x="889254" y="972312"/>
                  </a:lnTo>
                  <a:lnTo>
                    <a:pt x="243078" y="972312"/>
                  </a:lnTo>
                  <a:lnTo>
                    <a:pt x="0" y="486156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04642" y="3757421"/>
            <a:ext cx="776605" cy="6654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190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Cómo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informar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accidentes,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enfermedades</a:t>
            </a:r>
            <a:r>
              <a:rPr sz="900" spc="-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y </a:t>
            </a:r>
            <a:r>
              <a:rPr sz="900" spc="-1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riesgos de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95573" y="3069082"/>
            <a:ext cx="2317115" cy="1524635"/>
            <a:chOff x="3195573" y="3069082"/>
            <a:chExt cx="2317115" cy="152463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5573" y="3628390"/>
              <a:ext cx="145287" cy="1270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0043" y="3075432"/>
              <a:ext cx="1132331" cy="97231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00043" y="3075432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0" y="486155"/>
                  </a:moveTo>
                  <a:lnTo>
                    <a:pt x="243077" y="0"/>
                  </a:lnTo>
                  <a:lnTo>
                    <a:pt x="889253" y="0"/>
                  </a:lnTo>
                  <a:lnTo>
                    <a:pt x="1132331" y="486155"/>
                  </a:lnTo>
                  <a:lnTo>
                    <a:pt x="889253" y="972311"/>
                  </a:lnTo>
                  <a:lnTo>
                    <a:pt x="243077" y="972311"/>
                  </a:lnTo>
                  <a:lnTo>
                    <a:pt x="0" y="486155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5697" y="3500374"/>
              <a:ext cx="145287" cy="1270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373879" y="3614928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889254" y="0"/>
                  </a:moveTo>
                  <a:lnTo>
                    <a:pt x="243078" y="0"/>
                  </a:lnTo>
                  <a:lnTo>
                    <a:pt x="0" y="486156"/>
                  </a:lnTo>
                  <a:lnTo>
                    <a:pt x="243078" y="972312"/>
                  </a:lnTo>
                  <a:lnTo>
                    <a:pt x="889254" y="972312"/>
                  </a:lnTo>
                  <a:lnTo>
                    <a:pt x="1132332" y="486156"/>
                  </a:lnTo>
                  <a:lnTo>
                    <a:pt x="88925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73879" y="3614928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39" h="972820">
                  <a:moveTo>
                    <a:pt x="0" y="486156"/>
                  </a:moveTo>
                  <a:lnTo>
                    <a:pt x="243078" y="0"/>
                  </a:lnTo>
                  <a:lnTo>
                    <a:pt x="889254" y="0"/>
                  </a:lnTo>
                  <a:lnTo>
                    <a:pt x="1132332" y="486156"/>
                  </a:lnTo>
                  <a:lnTo>
                    <a:pt x="889254" y="972312"/>
                  </a:lnTo>
                  <a:lnTo>
                    <a:pt x="243078" y="972312"/>
                  </a:lnTo>
                  <a:lnTo>
                    <a:pt x="0" y="486156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601717" y="3943604"/>
            <a:ext cx="678180" cy="2895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3030" marR="5080" indent="-100965">
              <a:lnSpc>
                <a:spcPts val="1000"/>
              </a:lnSpc>
              <a:spcBef>
                <a:spcPts val="200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tá</a:t>
            </a:r>
            <a:r>
              <a:rPr sz="900" spc="-10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d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ar</a:t>
            </a:r>
            <a:r>
              <a:rPr sz="900" spc="-10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9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d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e 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seguridad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342890" y="3079750"/>
            <a:ext cx="1143635" cy="2059939"/>
            <a:chOff x="5342890" y="3079750"/>
            <a:chExt cx="1143635" cy="2059939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462" y="4038346"/>
              <a:ext cx="145287" cy="1270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9240" y="4160545"/>
              <a:ext cx="1130808" cy="97228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349240" y="4160519"/>
              <a:ext cx="1130935" cy="972819"/>
            </a:xfrm>
            <a:custGeom>
              <a:avLst/>
              <a:gdLst/>
              <a:ahLst/>
              <a:cxnLst/>
              <a:rect l="l" t="t" r="r" b="b"/>
              <a:pathLst>
                <a:path w="1130935" h="972820">
                  <a:moveTo>
                    <a:pt x="0" y="486155"/>
                  </a:moveTo>
                  <a:lnTo>
                    <a:pt x="243077" y="0"/>
                  </a:lnTo>
                  <a:lnTo>
                    <a:pt x="887730" y="0"/>
                  </a:lnTo>
                  <a:lnTo>
                    <a:pt x="1130808" y="486155"/>
                  </a:lnTo>
                  <a:lnTo>
                    <a:pt x="887730" y="972311"/>
                  </a:lnTo>
                  <a:lnTo>
                    <a:pt x="243077" y="972311"/>
                  </a:lnTo>
                  <a:lnTo>
                    <a:pt x="0" y="486155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3870" y="4172458"/>
              <a:ext cx="143763" cy="1270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349240" y="3086100"/>
              <a:ext cx="1130935" cy="972819"/>
            </a:xfrm>
            <a:custGeom>
              <a:avLst/>
              <a:gdLst/>
              <a:ahLst/>
              <a:cxnLst/>
              <a:rect l="l" t="t" r="r" b="b"/>
              <a:pathLst>
                <a:path w="1130935" h="972820">
                  <a:moveTo>
                    <a:pt x="887730" y="0"/>
                  </a:moveTo>
                  <a:lnTo>
                    <a:pt x="243077" y="0"/>
                  </a:lnTo>
                  <a:lnTo>
                    <a:pt x="0" y="486155"/>
                  </a:lnTo>
                  <a:lnTo>
                    <a:pt x="243077" y="972312"/>
                  </a:lnTo>
                  <a:lnTo>
                    <a:pt x="887730" y="972312"/>
                  </a:lnTo>
                  <a:lnTo>
                    <a:pt x="1130808" y="486155"/>
                  </a:lnTo>
                  <a:lnTo>
                    <a:pt x="88773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49240" y="3086100"/>
              <a:ext cx="1130935" cy="972819"/>
            </a:xfrm>
            <a:custGeom>
              <a:avLst/>
              <a:gdLst/>
              <a:ahLst/>
              <a:cxnLst/>
              <a:rect l="l" t="t" r="r" b="b"/>
              <a:pathLst>
                <a:path w="1130935" h="972820">
                  <a:moveTo>
                    <a:pt x="0" y="486155"/>
                  </a:moveTo>
                  <a:lnTo>
                    <a:pt x="243077" y="0"/>
                  </a:lnTo>
                  <a:lnTo>
                    <a:pt x="887730" y="0"/>
                  </a:lnTo>
                  <a:lnTo>
                    <a:pt x="1130808" y="486155"/>
                  </a:lnTo>
                  <a:lnTo>
                    <a:pt x="887730" y="972312"/>
                  </a:lnTo>
                  <a:lnTo>
                    <a:pt x="243077" y="972312"/>
                  </a:lnTo>
                  <a:lnTo>
                    <a:pt x="0" y="486155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586729" y="3352546"/>
            <a:ext cx="658495" cy="41402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190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le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m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tos</a:t>
            </a:r>
            <a:r>
              <a:rPr sz="9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d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e 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protección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personal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316726" y="3515614"/>
            <a:ext cx="1145540" cy="2164715"/>
            <a:chOff x="6316726" y="3515614"/>
            <a:chExt cx="1145540" cy="2164715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1298" y="3515614"/>
              <a:ext cx="145287" cy="1270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3076" y="3628644"/>
              <a:ext cx="1132331" cy="97231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323076" y="3628644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40" h="972820">
                  <a:moveTo>
                    <a:pt x="0" y="486155"/>
                  </a:moveTo>
                  <a:lnTo>
                    <a:pt x="243077" y="0"/>
                  </a:lnTo>
                  <a:lnTo>
                    <a:pt x="889253" y="0"/>
                  </a:lnTo>
                  <a:lnTo>
                    <a:pt x="1132331" y="486155"/>
                  </a:lnTo>
                  <a:lnTo>
                    <a:pt x="889253" y="972311"/>
                  </a:lnTo>
                  <a:lnTo>
                    <a:pt x="243077" y="972311"/>
                  </a:lnTo>
                  <a:lnTo>
                    <a:pt x="0" y="486155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2278" y="3643630"/>
              <a:ext cx="145288" cy="1270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323076" y="4701540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40" h="972820">
                  <a:moveTo>
                    <a:pt x="889253" y="0"/>
                  </a:moveTo>
                  <a:lnTo>
                    <a:pt x="243077" y="0"/>
                  </a:lnTo>
                  <a:lnTo>
                    <a:pt x="0" y="486156"/>
                  </a:lnTo>
                  <a:lnTo>
                    <a:pt x="243077" y="972312"/>
                  </a:lnTo>
                  <a:lnTo>
                    <a:pt x="889253" y="972312"/>
                  </a:lnTo>
                  <a:lnTo>
                    <a:pt x="1132331" y="486156"/>
                  </a:lnTo>
                  <a:lnTo>
                    <a:pt x="88925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323076" y="4701540"/>
              <a:ext cx="1132840" cy="972819"/>
            </a:xfrm>
            <a:custGeom>
              <a:avLst/>
              <a:gdLst/>
              <a:ahLst/>
              <a:cxnLst/>
              <a:rect l="l" t="t" r="r" b="b"/>
              <a:pathLst>
                <a:path w="1132840" h="972820">
                  <a:moveTo>
                    <a:pt x="0" y="486156"/>
                  </a:moveTo>
                  <a:lnTo>
                    <a:pt x="243077" y="0"/>
                  </a:lnTo>
                  <a:lnTo>
                    <a:pt x="889253" y="0"/>
                  </a:lnTo>
                  <a:lnTo>
                    <a:pt x="1132331" y="486156"/>
                  </a:lnTo>
                  <a:lnTo>
                    <a:pt x="889253" y="972312"/>
                  </a:lnTo>
                  <a:lnTo>
                    <a:pt x="243077" y="972312"/>
                  </a:lnTo>
                  <a:lnTo>
                    <a:pt x="0" y="486156"/>
                  </a:lnTo>
                  <a:close/>
                </a:path>
              </a:pathLst>
            </a:custGeom>
            <a:ln w="12699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535293" y="5031104"/>
            <a:ext cx="708025" cy="2895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5410" marR="5080" indent="-93345">
              <a:lnSpc>
                <a:spcPts val="1000"/>
              </a:lnSpc>
              <a:spcBef>
                <a:spcPts val="200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egl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ame</a:t>
            </a:r>
            <a:r>
              <a:rPr sz="900" spc="-10" dirty="0">
                <a:solidFill>
                  <a:srgbClr val="001F5F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tos</a:t>
            </a:r>
            <a:r>
              <a:rPr sz="9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y 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programas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342890" y="5227065"/>
            <a:ext cx="1343660" cy="985519"/>
            <a:chOff x="5342890" y="5227065"/>
            <a:chExt cx="1343660" cy="985519"/>
          </a:xfrm>
        </p:grpSpPr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0754" y="5547105"/>
              <a:ext cx="145288" cy="1270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49240" y="5233415"/>
              <a:ext cx="1130808" cy="97228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49240" y="5233415"/>
              <a:ext cx="1130935" cy="972819"/>
            </a:xfrm>
            <a:custGeom>
              <a:avLst/>
              <a:gdLst/>
              <a:ahLst/>
              <a:cxnLst/>
              <a:rect l="l" t="t" r="r" b="b"/>
              <a:pathLst>
                <a:path w="1130935" h="972820">
                  <a:moveTo>
                    <a:pt x="0" y="486143"/>
                  </a:moveTo>
                  <a:lnTo>
                    <a:pt x="243077" y="0"/>
                  </a:lnTo>
                  <a:lnTo>
                    <a:pt x="887730" y="0"/>
                  </a:lnTo>
                  <a:lnTo>
                    <a:pt x="1130808" y="486143"/>
                  </a:lnTo>
                  <a:lnTo>
                    <a:pt x="887730" y="972286"/>
                  </a:lnTo>
                  <a:lnTo>
                    <a:pt x="243077" y="972286"/>
                  </a:lnTo>
                  <a:lnTo>
                    <a:pt x="0" y="486143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0442" y="5653785"/>
              <a:ext cx="145287" cy="12700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81076" y="6232652"/>
            <a:ext cx="53016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SURA.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(2004).</a:t>
            </a:r>
            <a:r>
              <a:rPr sz="1000" spc="2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Proceso</a:t>
            </a:r>
            <a:r>
              <a:rPr sz="1000" spc="2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inducción y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entrenamiento</a:t>
            </a:r>
            <a:r>
              <a:rPr sz="1000" spc="3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-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Un</a:t>
            </a:r>
            <a:r>
              <a:rPr sz="1000" spc="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enfoque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integral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para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el</a:t>
            </a:r>
            <a:r>
              <a:rPr sz="1000" spc="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mejoramiento</a:t>
            </a:r>
            <a:r>
              <a:rPr sz="1000" spc="2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de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la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salud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en</a:t>
            </a:r>
            <a:r>
              <a:rPr sz="100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el trabajo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y la</a:t>
            </a:r>
            <a:r>
              <a:rPr sz="1000" spc="-10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productividad.</a:t>
            </a:r>
            <a:r>
              <a:rPr sz="1000" spc="-25" dirty="0">
                <a:solidFill>
                  <a:srgbClr val="AEABAB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AEABAB"/>
                </a:solidFill>
                <a:latin typeface="Calibri"/>
                <a:cs typeface="Calibri"/>
              </a:rPr>
              <a:t>Medellín.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17D0F12-F60D-7096-4021-CF1D5C1B8F78}"/>
              </a:ext>
            </a:extLst>
          </p:cNvPr>
          <p:cNvSpPr/>
          <p:nvPr/>
        </p:nvSpPr>
        <p:spPr>
          <a:xfrm>
            <a:off x="6763893" y="523341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4329BD36-B435-3877-ABE7-A2801B6462F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59065" y="5333248"/>
            <a:ext cx="688874" cy="985662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9C2BB86A-8F25-8EC7-4A63-A8D97D4E665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43482" y="4643165"/>
            <a:ext cx="1352276" cy="23658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-24980"/>
            <a:ext cx="9144000" cy="6880852"/>
          </a:xfrm>
          <a:prstGeom prst="rect">
            <a:avLst/>
          </a:prstGeom>
          <a:solidFill>
            <a:srgbClr val="4A318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62" y="4775306"/>
            <a:ext cx="1808705" cy="224698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023860" y="485135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Morn Thin"/>
                <a:cs typeface="Calibri" panose="020F0502020204030204" pitchFamily="34" charset="0"/>
              </a:rPr>
              <a:t>CONCLUSIONES</a:t>
            </a:r>
            <a:r>
              <a:rPr lang="es-MX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7436" r="79999" b="80385"/>
          <a:stretch/>
        </p:blipFill>
        <p:spPr>
          <a:xfrm>
            <a:off x="957705" y="642714"/>
            <a:ext cx="1022718" cy="83526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6"/>
          <a:stretch/>
        </p:blipFill>
        <p:spPr>
          <a:xfrm>
            <a:off x="7271586" y="141442"/>
            <a:ext cx="2125580" cy="11878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145" y="2793826"/>
            <a:ext cx="6093428" cy="406204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763485" y="2220886"/>
            <a:ext cx="6158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57705" y="1211963"/>
            <a:ext cx="6963984" cy="5103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1280" marR="5080" algn="just">
              <a:lnSpc>
                <a:spcPct val="100000"/>
              </a:lnSpc>
              <a:spcBef>
                <a:spcPts val="100"/>
              </a:spcBef>
            </a:pPr>
            <a:r>
              <a:rPr lang="es-MX" sz="2000" spc="-5" dirty="0"/>
              <a:t>El</a:t>
            </a:r>
            <a:r>
              <a:rPr lang="es-MX" sz="2000" dirty="0"/>
              <a:t> </a:t>
            </a:r>
            <a:r>
              <a:rPr lang="es-MX" sz="2000" spc="-15" dirty="0"/>
              <a:t>contrato</a:t>
            </a:r>
            <a:r>
              <a:rPr lang="es-MX" sz="2000" spc="-5" dirty="0"/>
              <a:t> </a:t>
            </a:r>
            <a:r>
              <a:rPr lang="es-MX" sz="2000" spc="-10" dirty="0"/>
              <a:t>laboral</a:t>
            </a:r>
            <a:r>
              <a:rPr lang="es-MX" sz="2000" spc="25" dirty="0"/>
              <a:t> </a:t>
            </a:r>
            <a:r>
              <a:rPr lang="es-MX" sz="2000" spc="-10" dirty="0"/>
              <a:t>regula</a:t>
            </a:r>
            <a:r>
              <a:rPr lang="es-MX" sz="2000" dirty="0"/>
              <a:t> </a:t>
            </a:r>
            <a:r>
              <a:rPr lang="es-MX" sz="2000" spc="-5" dirty="0"/>
              <a:t>la</a:t>
            </a:r>
            <a:r>
              <a:rPr lang="es-MX" sz="2000" spc="10" dirty="0"/>
              <a:t> </a:t>
            </a:r>
            <a:r>
              <a:rPr lang="es-MX" sz="2000" spc="-10" dirty="0"/>
              <a:t>relación</a:t>
            </a:r>
            <a:r>
              <a:rPr lang="es-MX" sz="2000" spc="25" dirty="0"/>
              <a:t> </a:t>
            </a:r>
            <a:r>
              <a:rPr lang="es-MX" sz="2000" dirty="0"/>
              <a:t>empleado</a:t>
            </a:r>
            <a:r>
              <a:rPr lang="es-MX" sz="2000" spc="5" dirty="0"/>
              <a:t> </a:t>
            </a:r>
            <a:r>
              <a:rPr lang="es-MX" sz="2000" spc="-20" dirty="0"/>
              <a:t>empleador, </a:t>
            </a:r>
            <a:r>
              <a:rPr lang="es-MX" sz="2000" spc="-15" dirty="0"/>
              <a:t> </a:t>
            </a:r>
            <a:r>
              <a:rPr lang="es-MX" sz="2000" dirty="0"/>
              <a:t>depende</a:t>
            </a:r>
            <a:r>
              <a:rPr lang="es-MX" sz="2000" spc="10" dirty="0"/>
              <a:t> </a:t>
            </a:r>
            <a:r>
              <a:rPr lang="es-MX" sz="2000" dirty="0"/>
              <a:t>de</a:t>
            </a:r>
            <a:r>
              <a:rPr lang="es-MX" sz="2000" spc="10" dirty="0"/>
              <a:t> </a:t>
            </a:r>
            <a:r>
              <a:rPr lang="es-MX" sz="2000" spc="-5" dirty="0"/>
              <a:t>empleador </a:t>
            </a:r>
            <a:r>
              <a:rPr lang="es-MX" sz="2000" dirty="0"/>
              <a:t>y</a:t>
            </a:r>
            <a:r>
              <a:rPr lang="es-MX" sz="2000" spc="5" dirty="0"/>
              <a:t> </a:t>
            </a:r>
            <a:r>
              <a:rPr lang="es-MX" sz="2000" spc="-5" dirty="0"/>
              <a:t>empleado</a:t>
            </a:r>
            <a:r>
              <a:rPr lang="es-MX" sz="2000" spc="5" dirty="0"/>
              <a:t> </a:t>
            </a:r>
            <a:r>
              <a:rPr lang="es-MX" sz="2000" spc="-5" dirty="0"/>
              <a:t>definir</a:t>
            </a:r>
            <a:r>
              <a:rPr lang="es-MX" sz="2000" spc="5" dirty="0"/>
              <a:t> </a:t>
            </a:r>
            <a:r>
              <a:rPr lang="es-MX" sz="2000" spc="-5" dirty="0"/>
              <a:t>cuál </a:t>
            </a:r>
            <a:r>
              <a:rPr lang="es-MX" sz="2000" dirty="0"/>
              <a:t>es</a:t>
            </a:r>
            <a:r>
              <a:rPr lang="es-MX" sz="2000" spc="5" dirty="0"/>
              <a:t> </a:t>
            </a:r>
            <a:r>
              <a:rPr lang="es-MX" sz="2000" dirty="0"/>
              <a:t>el</a:t>
            </a:r>
            <a:r>
              <a:rPr lang="es-MX" sz="2000" spc="-5" dirty="0"/>
              <a:t> </a:t>
            </a:r>
            <a:r>
              <a:rPr lang="es-MX" sz="2000" dirty="0"/>
              <a:t>que</a:t>
            </a:r>
            <a:r>
              <a:rPr lang="es-MX" sz="2000" spc="5" dirty="0"/>
              <a:t> </a:t>
            </a:r>
            <a:r>
              <a:rPr lang="es-MX" sz="2000" dirty="0"/>
              <a:t>es</a:t>
            </a:r>
            <a:r>
              <a:rPr lang="es-MX" sz="2000" spc="5" dirty="0"/>
              <a:t> </a:t>
            </a:r>
            <a:r>
              <a:rPr lang="es-MX" sz="2000" dirty="0"/>
              <a:t>más </a:t>
            </a:r>
            <a:r>
              <a:rPr lang="es-MX" sz="2000" spc="-395" dirty="0"/>
              <a:t> </a:t>
            </a:r>
            <a:r>
              <a:rPr lang="es-MX" sz="2000" spc="-10" dirty="0"/>
              <a:t>conveniente</a:t>
            </a:r>
            <a:r>
              <a:rPr lang="es-MX" sz="2000" spc="-5" dirty="0"/>
              <a:t> </a:t>
            </a:r>
            <a:r>
              <a:rPr lang="es-MX" sz="2000" spc="-10" dirty="0"/>
              <a:t>para</a:t>
            </a:r>
            <a:r>
              <a:rPr lang="es-MX" sz="2000" spc="10" dirty="0"/>
              <a:t> </a:t>
            </a:r>
            <a:r>
              <a:rPr lang="es-MX" sz="2000" spc="-5" dirty="0"/>
              <a:t>cada</a:t>
            </a:r>
            <a:r>
              <a:rPr lang="es-MX" sz="2000" spc="5" dirty="0"/>
              <a:t> </a:t>
            </a:r>
            <a:r>
              <a:rPr lang="es-MX" sz="2000" spc="-5" dirty="0"/>
              <a:t>una</a:t>
            </a:r>
            <a:r>
              <a:rPr lang="es-MX" sz="2000" spc="10" dirty="0"/>
              <a:t> </a:t>
            </a:r>
            <a:r>
              <a:rPr lang="es-MX" sz="2000" spc="-5" dirty="0"/>
              <a:t>de </a:t>
            </a:r>
            <a:r>
              <a:rPr lang="es-MX" sz="2000" dirty="0"/>
              <a:t>las </a:t>
            </a:r>
            <a:r>
              <a:rPr lang="es-MX" sz="2000" spc="-5" dirty="0"/>
              <a:t>partes</a:t>
            </a:r>
          </a:p>
          <a:p>
            <a:pPr marL="1351280" marR="5080" algn="just">
              <a:lnSpc>
                <a:spcPct val="100000"/>
              </a:lnSpc>
              <a:spcBef>
                <a:spcPts val="100"/>
              </a:spcBef>
            </a:pPr>
            <a:endParaRPr lang="es-MX" sz="2000" spc="-5" dirty="0"/>
          </a:p>
          <a:p>
            <a:pPr marL="1351280" marR="5080" algn="just">
              <a:lnSpc>
                <a:spcPct val="100000"/>
              </a:lnSpc>
              <a:spcBef>
                <a:spcPts val="100"/>
              </a:spcBef>
            </a:pPr>
            <a:r>
              <a:rPr lang="es-MX" sz="2000" spc="-5" dirty="0"/>
              <a:t>El</a:t>
            </a:r>
            <a:r>
              <a:rPr lang="es-MX" sz="2000" dirty="0"/>
              <a:t> </a:t>
            </a:r>
            <a:r>
              <a:rPr lang="es-MX" sz="2000" spc="-10" dirty="0"/>
              <a:t>proceso</a:t>
            </a:r>
            <a:r>
              <a:rPr lang="es-MX" sz="2000" spc="-5" dirty="0"/>
              <a:t> de</a:t>
            </a:r>
            <a:r>
              <a:rPr lang="es-MX" sz="2000" spc="15" dirty="0"/>
              <a:t> </a:t>
            </a:r>
            <a:r>
              <a:rPr lang="es-MX" sz="2000" spc="-5" dirty="0"/>
              <a:t>inducción</a:t>
            </a:r>
            <a:r>
              <a:rPr lang="es-MX" sz="2000" spc="40" dirty="0"/>
              <a:t> </a:t>
            </a:r>
            <a:r>
              <a:rPr lang="es-MX" sz="2000" spc="-5" dirty="0"/>
              <a:t>busca </a:t>
            </a:r>
            <a:r>
              <a:rPr lang="es-MX" sz="2000" spc="-25" dirty="0"/>
              <a:t>instruir,</a:t>
            </a:r>
            <a:r>
              <a:rPr lang="es-MX" sz="2000" spc="15" dirty="0"/>
              <a:t> </a:t>
            </a:r>
            <a:r>
              <a:rPr lang="es-MX" sz="2000" spc="-10" dirty="0"/>
              <a:t>orientar</a:t>
            </a:r>
            <a:r>
              <a:rPr lang="es-MX" sz="2000" spc="5" dirty="0"/>
              <a:t> </a:t>
            </a:r>
            <a:r>
              <a:rPr lang="es-MX" sz="2000" dirty="0"/>
              <a:t>y</a:t>
            </a:r>
            <a:r>
              <a:rPr lang="es-MX" sz="2000" spc="5" dirty="0"/>
              <a:t> </a:t>
            </a:r>
            <a:r>
              <a:rPr lang="es-MX" sz="2000" spc="-5" dirty="0"/>
              <a:t>dar</a:t>
            </a:r>
            <a:r>
              <a:rPr lang="es-MX" sz="2000" dirty="0"/>
              <a:t> a</a:t>
            </a:r>
            <a:r>
              <a:rPr lang="es-MX" sz="2000" spc="10" dirty="0"/>
              <a:t> </a:t>
            </a:r>
            <a:r>
              <a:rPr lang="es-MX" sz="2000" spc="-10" dirty="0"/>
              <a:t>conocer</a:t>
            </a:r>
            <a:r>
              <a:rPr lang="es-MX" sz="2000" spc="5" dirty="0"/>
              <a:t> </a:t>
            </a:r>
            <a:r>
              <a:rPr lang="es-MX" sz="2000" dirty="0"/>
              <a:t>a </a:t>
            </a:r>
            <a:r>
              <a:rPr lang="es-MX" sz="2000" spc="-390" dirty="0"/>
              <a:t> </a:t>
            </a:r>
            <a:r>
              <a:rPr lang="es-MX" sz="2000" spc="-5" dirty="0"/>
              <a:t>los nuevos miembros </a:t>
            </a:r>
            <a:r>
              <a:rPr lang="es-MX" sz="2000" dirty="0"/>
              <a:t>de la </a:t>
            </a:r>
            <a:r>
              <a:rPr lang="es-MX" sz="2000" spc="-10" dirty="0"/>
              <a:t>organización, </a:t>
            </a:r>
            <a:r>
              <a:rPr lang="es-MX" sz="2000" dirty="0"/>
              <a:t>sus </a:t>
            </a:r>
            <a:r>
              <a:rPr lang="es-MX" sz="2000" spc="-5" dirty="0"/>
              <a:t>deberes, derechos, </a:t>
            </a:r>
            <a:r>
              <a:rPr lang="es-MX" sz="2000" dirty="0"/>
              <a:t> y</a:t>
            </a:r>
            <a:r>
              <a:rPr lang="es-MX" sz="2000" spc="55" dirty="0"/>
              <a:t> </a:t>
            </a:r>
            <a:r>
              <a:rPr lang="es-MX" sz="2000" spc="-15" dirty="0"/>
              <a:t>diferentes</a:t>
            </a:r>
            <a:r>
              <a:rPr lang="es-MX" sz="2000" spc="70" dirty="0"/>
              <a:t> </a:t>
            </a:r>
            <a:r>
              <a:rPr lang="es-MX" sz="2000" spc="-5" dirty="0"/>
              <a:t>temas</a:t>
            </a:r>
            <a:r>
              <a:rPr lang="es-MX" sz="2000" spc="45" dirty="0"/>
              <a:t> </a:t>
            </a:r>
            <a:r>
              <a:rPr lang="es-MX" sz="2000" spc="-5" dirty="0"/>
              <a:t>que</a:t>
            </a:r>
            <a:r>
              <a:rPr lang="es-MX" sz="2000" spc="70" dirty="0"/>
              <a:t> </a:t>
            </a:r>
            <a:r>
              <a:rPr lang="es-MX" sz="2000" spc="-5" dirty="0"/>
              <a:t>deben</a:t>
            </a:r>
            <a:r>
              <a:rPr lang="es-MX" sz="2000" spc="65" dirty="0"/>
              <a:t> </a:t>
            </a:r>
            <a:r>
              <a:rPr lang="es-MX" sz="2000" spc="-10" dirty="0"/>
              <a:t>conocer</a:t>
            </a:r>
            <a:r>
              <a:rPr lang="es-MX" sz="2000" spc="70" dirty="0"/>
              <a:t> </a:t>
            </a:r>
            <a:r>
              <a:rPr lang="es-MX" sz="2000" dirty="0"/>
              <a:t>al</a:t>
            </a:r>
            <a:r>
              <a:rPr lang="es-MX" sz="2000" spc="50" dirty="0"/>
              <a:t> </a:t>
            </a:r>
            <a:r>
              <a:rPr lang="es-MX" sz="2000" spc="-5" dirty="0"/>
              <a:t>momento</a:t>
            </a:r>
            <a:r>
              <a:rPr lang="es-MX" sz="2000" spc="50" dirty="0"/>
              <a:t> </a:t>
            </a:r>
            <a:r>
              <a:rPr lang="es-MX" sz="2000" spc="-5" dirty="0"/>
              <a:t>de</a:t>
            </a:r>
            <a:r>
              <a:rPr lang="es-MX" sz="2000" spc="75" dirty="0"/>
              <a:t> </a:t>
            </a:r>
            <a:r>
              <a:rPr lang="es-MX" sz="2000" spc="-5" dirty="0"/>
              <a:t>ingresar </a:t>
            </a:r>
            <a:r>
              <a:rPr lang="es-MX" sz="2000" dirty="0"/>
              <a:t> a</a:t>
            </a:r>
            <a:r>
              <a:rPr lang="es-MX" sz="2000" spc="-5" dirty="0"/>
              <a:t> </a:t>
            </a:r>
            <a:r>
              <a:rPr lang="es-MX" sz="2000" spc="-10" dirty="0"/>
              <a:t>realizar</a:t>
            </a:r>
            <a:r>
              <a:rPr lang="es-MX" sz="2000" spc="5" dirty="0"/>
              <a:t> </a:t>
            </a:r>
            <a:r>
              <a:rPr lang="es-MX" sz="2000" dirty="0"/>
              <a:t>sus</a:t>
            </a:r>
            <a:r>
              <a:rPr lang="es-MX" sz="2000" spc="-10" dirty="0"/>
              <a:t> </a:t>
            </a:r>
            <a:r>
              <a:rPr lang="es-MX" sz="2000" spc="-5" dirty="0"/>
              <a:t>labores</a:t>
            </a:r>
            <a:r>
              <a:rPr lang="es-MX" sz="2000" spc="15" dirty="0"/>
              <a:t> </a:t>
            </a:r>
            <a:r>
              <a:rPr lang="es-MX" sz="2000" spc="-10" dirty="0"/>
              <a:t>correspondientes</a:t>
            </a:r>
            <a:r>
              <a:rPr lang="es-MX" sz="2000" spc="15" dirty="0"/>
              <a:t> </a:t>
            </a:r>
            <a:r>
              <a:rPr lang="es-MX" sz="2000" dirty="0"/>
              <a:t>en</a:t>
            </a:r>
            <a:r>
              <a:rPr lang="es-MX" sz="2000" spc="5" dirty="0"/>
              <a:t> </a:t>
            </a:r>
            <a:r>
              <a:rPr lang="es-MX" sz="2000" spc="-5" dirty="0"/>
              <a:t>una</a:t>
            </a:r>
            <a:r>
              <a:rPr lang="es-MX" sz="2000" spc="10" dirty="0"/>
              <a:t> </a:t>
            </a:r>
            <a:r>
              <a:rPr lang="es-MX" sz="2000" spc="-5" dirty="0"/>
              <a:t>empresa. </a:t>
            </a:r>
            <a:br>
              <a:rPr lang="es-MX" sz="2000" spc="-5" dirty="0"/>
            </a:br>
            <a:br>
              <a:rPr lang="es-MX" sz="2000" spc="-5" dirty="0"/>
            </a:br>
            <a:r>
              <a:rPr lang="es-MX" sz="2000" spc="-5" dirty="0"/>
              <a:t>Con</a:t>
            </a:r>
            <a:r>
              <a:rPr lang="es-MX" sz="2000" spc="10" dirty="0"/>
              <a:t> </a:t>
            </a:r>
            <a:r>
              <a:rPr lang="es-MX" sz="2000" dirty="0"/>
              <a:t>el</a:t>
            </a:r>
            <a:r>
              <a:rPr lang="es-MX" sz="2000" spc="15" dirty="0"/>
              <a:t> </a:t>
            </a:r>
            <a:r>
              <a:rPr lang="es-MX" sz="2000" spc="-5" dirty="0"/>
              <a:t>entrenamiento</a:t>
            </a:r>
            <a:r>
              <a:rPr lang="es-MX" sz="2000" dirty="0"/>
              <a:t> </a:t>
            </a:r>
            <a:r>
              <a:rPr lang="es-MX" sz="2000" spc="-5" dirty="0"/>
              <a:t>se </a:t>
            </a:r>
            <a:r>
              <a:rPr lang="es-MX" sz="2000" spc="-10" dirty="0"/>
              <a:t>desarrollan</a:t>
            </a:r>
            <a:r>
              <a:rPr lang="es-MX" sz="2000" spc="20" dirty="0"/>
              <a:t> </a:t>
            </a:r>
            <a:r>
              <a:rPr lang="es-MX" sz="2000" spc="-5" dirty="0"/>
              <a:t>las</a:t>
            </a:r>
            <a:r>
              <a:rPr lang="es-MX" sz="2000" spc="5" dirty="0"/>
              <a:t> </a:t>
            </a:r>
            <a:r>
              <a:rPr lang="es-MX" sz="2000" spc="-10" dirty="0"/>
              <a:t>competencias</a:t>
            </a:r>
            <a:r>
              <a:rPr lang="es-MX" sz="2000" spc="15" dirty="0"/>
              <a:t> </a:t>
            </a:r>
            <a:r>
              <a:rPr lang="es-MX" sz="2000" spc="-10" dirty="0"/>
              <a:t>técnicas</a:t>
            </a:r>
            <a:r>
              <a:rPr lang="es-MX" sz="2000" spc="25" dirty="0"/>
              <a:t> </a:t>
            </a:r>
            <a:r>
              <a:rPr lang="es-MX" sz="2000" dirty="0"/>
              <a:t>y </a:t>
            </a:r>
            <a:r>
              <a:rPr lang="es-MX" sz="2000" spc="-390" dirty="0"/>
              <a:t> </a:t>
            </a:r>
            <a:r>
              <a:rPr lang="es-MX" sz="2000" spc="-10" dirty="0"/>
              <a:t>comportamentales</a:t>
            </a:r>
            <a:r>
              <a:rPr lang="es-MX" sz="2000" spc="-5" dirty="0"/>
              <a:t> </a:t>
            </a:r>
            <a:r>
              <a:rPr lang="es-MX" sz="2000" dirty="0"/>
              <a:t>en</a:t>
            </a:r>
            <a:r>
              <a:rPr lang="es-MX" sz="2000" spc="15" dirty="0"/>
              <a:t> </a:t>
            </a:r>
            <a:r>
              <a:rPr lang="es-MX" sz="2000" spc="-5" dirty="0"/>
              <a:t>los</a:t>
            </a:r>
            <a:r>
              <a:rPr lang="es-MX" sz="2000" dirty="0"/>
              <a:t> </a:t>
            </a:r>
            <a:r>
              <a:rPr lang="es-MX" sz="2000" spc="-10" dirty="0"/>
              <a:t>colaboradores</a:t>
            </a:r>
            <a:r>
              <a:rPr lang="es-MX" sz="2000" spc="15" dirty="0"/>
              <a:t> </a:t>
            </a:r>
            <a:r>
              <a:rPr lang="es-MX" sz="2000" spc="-10" dirty="0"/>
              <a:t>con</a:t>
            </a:r>
            <a:r>
              <a:rPr lang="es-MX" sz="2000" spc="15" dirty="0"/>
              <a:t> </a:t>
            </a:r>
            <a:r>
              <a:rPr lang="es-MX" sz="2000" dirty="0"/>
              <a:t>el</a:t>
            </a:r>
            <a:r>
              <a:rPr lang="es-MX" sz="2000" spc="15" dirty="0"/>
              <a:t> </a:t>
            </a:r>
            <a:r>
              <a:rPr lang="es-MX" sz="2000" spc="-5" dirty="0"/>
              <a:t>fin</a:t>
            </a:r>
            <a:r>
              <a:rPr lang="es-MX" sz="2000" spc="15" dirty="0"/>
              <a:t> </a:t>
            </a:r>
            <a:r>
              <a:rPr lang="es-MX" sz="2000" spc="-5" dirty="0"/>
              <a:t>de</a:t>
            </a:r>
            <a:r>
              <a:rPr lang="es-MX" sz="2000" dirty="0"/>
              <a:t> </a:t>
            </a:r>
            <a:r>
              <a:rPr lang="es-MX" sz="2000" spc="-10" dirty="0"/>
              <a:t>optimizar </a:t>
            </a:r>
            <a:r>
              <a:rPr lang="es-MX" sz="2000" spc="-5" dirty="0"/>
              <a:t> su</a:t>
            </a:r>
            <a:r>
              <a:rPr lang="es-MX" sz="2000" dirty="0"/>
              <a:t> </a:t>
            </a:r>
            <a:r>
              <a:rPr lang="es-MX" sz="2000" spc="-5" dirty="0"/>
              <a:t>desempeño laboral.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2767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1" y="0"/>
            <a:ext cx="4791806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63609" y="5877709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DE 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648286" y="443344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61" y="2110205"/>
            <a:ext cx="2539891" cy="22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r="-1919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4A318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raso 2"/>
          <p:cNvSpPr/>
          <p:nvPr/>
        </p:nvSpPr>
        <p:spPr>
          <a:xfrm rot="10800000">
            <a:off x="2286000" y="25401"/>
            <a:ext cx="6858000" cy="6858000"/>
          </a:xfrm>
          <a:prstGeom prst="flowChartDelay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145408" y="2201009"/>
            <a:ext cx="3313967" cy="3130062"/>
          </a:xfrm>
          <a:prstGeom prst="ellipse">
            <a:avLst/>
          </a:prstGeom>
          <a:solidFill>
            <a:srgbClr val="76CBF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32785" y="2877690"/>
            <a:ext cx="35392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3100"/>
            </a:pPr>
            <a:r>
              <a:rPr lang="es-CO" sz="3200" b="1" spc="-50" dirty="0">
                <a:solidFill>
                  <a:schemeClr val="bg1"/>
                </a:solidFill>
                <a:latin typeface="Calibri"/>
                <a:cs typeface="Calibri"/>
              </a:rPr>
              <a:t>CONTRATACIÓN, </a:t>
            </a:r>
            <a:r>
              <a:rPr lang="es-CO" sz="3200" b="1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CO" sz="3200" b="1" dirty="0">
                <a:solidFill>
                  <a:schemeClr val="bg1"/>
                </a:solidFill>
                <a:latin typeface="Calibri"/>
                <a:cs typeface="Calibri"/>
              </a:rPr>
              <a:t>INDUCCIÓN Y </a:t>
            </a:r>
            <a:r>
              <a:rPr lang="es-CO" sz="3200" b="1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CO" sz="3200" b="1" dirty="0">
                <a:solidFill>
                  <a:schemeClr val="bg1"/>
                </a:solidFill>
                <a:latin typeface="Calibri"/>
                <a:cs typeface="Calibri"/>
              </a:rPr>
              <a:t>ENTR</a:t>
            </a:r>
            <a:r>
              <a:rPr lang="es-CO" sz="3200" b="1" spc="-1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s-CO" sz="3200" b="1" dirty="0">
                <a:solidFill>
                  <a:schemeClr val="bg1"/>
                </a:solidFill>
                <a:latin typeface="Calibri"/>
                <a:cs typeface="Calibri"/>
              </a:rPr>
              <a:t>NAMIEN</a:t>
            </a:r>
            <a:r>
              <a:rPr lang="es-CO" sz="3200" b="1" spc="-9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lang="es-CO" sz="3200" b="1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lang="es-MX" sz="3200" b="1" dirty="0">
                <a:solidFill>
                  <a:schemeClr val="bg1"/>
                </a:solidFill>
                <a:latin typeface="Morn Thin" panose="00000200000000000000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4851217" y="2778945"/>
            <a:ext cx="3315505" cy="176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Son los</a:t>
            </a:r>
            <a:r>
              <a:rPr lang="es-MX"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FFFFFF"/>
                </a:solidFill>
                <a:latin typeface="Calibri"/>
                <a:cs typeface="Calibri"/>
              </a:rPr>
              <a:t>procesos</a:t>
            </a: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 encaminados</a:t>
            </a:r>
            <a:r>
              <a:rPr lang="es-MX"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lang="es-MX" sz="1800" dirty="0">
              <a:latin typeface="Calibri"/>
              <a:cs typeface="Calibri"/>
            </a:endParaRPr>
          </a:p>
          <a:p>
            <a:r>
              <a:rPr lang="es-MX" sz="1800" spc="-10" dirty="0">
                <a:solidFill>
                  <a:srgbClr val="FFFFFF"/>
                </a:solidFill>
                <a:latin typeface="Calibri"/>
                <a:cs typeface="Calibri"/>
              </a:rPr>
              <a:t>formalizar</a:t>
            </a:r>
            <a:r>
              <a:rPr lang="es-MX"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lang="es-MX" sz="1800" spc="-10" dirty="0">
                <a:solidFill>
                  <a:srgbClr val="FFFFFF"/>
                </a:solidFill>
                <a:latin typeface="Calibri"/>
                <a:cs typeface="Calibri"/>
              </a:rPr>
              <a:t> entrada </a:t>
            </a:r>
            <a:r>
              <a:rPr lang="es-MX" sz="18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es-MX"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FFFFFF"/>
                </a:solidFill>
                <a:latin typeface="Calibri"/>
                <a:cs typeface="Calibri"/>
              </a:rPr>
              <a:t>personas</a:t>
            </a:r>
            <a:endParaRPr lang="es-MX" sz="1800" dirty="0">
              <a:latin typeface="Calibri"/>
              <a:cs typeface="Calibri"/>
            </a:endParaRPr>
          </a:p>
          <a:p>
            <a:r>
              <a:rPr lang="es-MX"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lang="es-MX"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lang="es-MX" sz="1800" spc="-10" dirty="0">
                <a:solidFill>
                  <a:srgbClr val="FFFFFF"/>
                </a:solidFill>
                <a:latin typeface="Calibri"/>
                <a:cs typeface="Calibri"/>
              </a:rPr>
              <a:t>organización,</a:t>
            </a: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 darles la</a:t>
            </a:r>
            <a:endParaRPr lang="es-MX" sz="1800" dirty="0">
              <a:latin typeface="Calibri"/>
              <a:cs typeface="Calibri"/>
            </a:endParaRPr>
          </a:p>
          <a:p>
            <a:endParaRPr lang="es-CO" dirty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F0D6DA-6095-5CB5-70BE-20E5FCF7E110}"/>
              </a:ext>
            </a:extLst>
          </p:cNvPr>
          <p:cNvSpPr txBox="1"/>
          <p:nvPr/>
        </p:nvSpPr>
        <p:spPr>
          <a:xfrm>
            <a:off x="4851217" y="3662520"/>
            <a:ext cx="4620986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bienvenida</a:t>
            </a:r>
            <a:r>
              <a:rPr lang="es-MX"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lang="es-MX"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FFFFFF"/>
                </a:solidFill>
                <a:latin typeface="Calibri"/>
                <a:cs typeface="Calibri"/>
              </a:rPr>
              <a:t>preparar</a:t>
            </a: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lang="es-MX"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personal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1800" spc="-15" dirty="0">
                <a:solidFill>
                  <a:srgbClr val="FFFFFF"/>
                </a:solidFill>
                <a:latin typeface="Calibri"/>
                <a:cs typeface="Calibri"/>
              </a:rPr>
              <a:t>para </a:t>
            </a:r>
            <a:r>
              <a:rPr lang="es-MX" sz="180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lang="es-MX"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ejecución</a:t>
            </a:r>
            <a:r>
              <a:rPr lang="es-MX"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lang="es-MX" sz="1800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lang="es-MX" sz="1800" spc="-10" dirty="0">
                <a:solidFill>
                  <a:srgbClr val="FFFFFF"/>
                </a:solidFill>
                <a:latin typeface="Calibri"/>
                <a:cs typeface="Calibri"/>
              </a:rPr>
              <a:t> tareas</a:t>
            </a:r>
            <a:endParaRPr lang="es-MX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65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9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0" t="73718" r="40421"/>
          <a:stretch/>
        </p:blipFill>
        <p:spPr>
          <a:xfrm>
            <a:off x="6553161" y="4012518"/>
            <a:ext cx="3511140" cy="604860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19857" y="5479622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397979"/>
              </p:ext>
            </p:extLst>
          </p:nvPr>
        </p:nvGraphicFramePr>
        <p:xfrm>
          <a:off x="633366" y="941223"/>
          <a:ext cx="7462419" cy="57724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68537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5193882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62678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103256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INDUCCION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CAPITAL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HUMANO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INCORPORACION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DE PERSONAL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PROCESO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ORGANIZACIONAL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554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MANUAL DE FUNCIONES Y GRONOGRAMA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DESARRROLLAR LAS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AUDITAR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RECOMPENSAR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EMPLEADOS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RETENER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634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SALUD OCUPACIONAL Y MENTAL DE LOS EMPLEADOS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554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HABILIDADES Y CONCEPCIONES DEL HOMBRE</a:t>
                      </a:r>
                      <a:r>
                        <a:rPr lang="es-CO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626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chemeClr val="bg1"/>
                          </a:solidFill>
                        </a:rPr>
                        <a:t>LEGISLACION LABORAL  EN GTH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00485" y="78645"/>
            <a:ext cx="5979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spc="-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¿CUÁL ES </a:t>
            </a:r>
            <a:r>
              <a:rPr lang="es-MX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LA </a:t>
            </a:r>
            <a:r>
              <a:rPr lang="es-MX" sz="3200" spc="-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MEJOR </a:t>
            </a:r>
            <a:r>
              <a:rPr lang="es-MX" sz="3200" spc="-1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FORMA </a:t>
            </a:r>
            <a:r>
              <a:rPr lang="es-MX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DE </a:t>
            </a:r>
            <a:r>
              <a:rPr lang="es-MX" sz="3200" spc="-71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s-MX" sz="3200" spc="-2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CONTRATAR</a:t>
            </a:r>
            <a:r>
              <a:rPr lang="es-MX" sz="3200" spc="-6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s-MX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lang="es-MX" sz="3200" spc="-1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s-MX" sz="32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LAS</a:t>
            </a:r>
            <a:r>
              <a:rPr lang="es-MX" sz="3200" spc="-4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s-MX" sz="3200" spc="-5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PERSONAS?</a:t>
            </a:r>
            <a:endParaRPr lang="es-MX" sz="3200" b="1" dirty="0">
              <a:solidFill>
                <a:schemeClr val="accent1">
                  <a:lumMod val="75000"/>
                </a:schemeClr>
              </a:solidFill>
              <a:latin typeface="Morn Thin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651747" y="456317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12691" y="3762373"/>
            <a:ext cx="1352276" cy="236582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229637" y="286394"/>
            <a:ext cx="805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dirty="0">
              <a:latin typeface="Morn Thin"/>
            </a:endParaRPr>
          </a:p>
          <a:p>
            <a:endParaRPr lang="es-MX" dirty="0">
              <a:latin typeface="Morn Thin"/>
            </a:endParaRPr>
          </a:p>
        </p:txBody>
      </p:sp>
      <p:pic>
        <p:nvPicPr>
          <p:cNvPr id="1026" name="Picture 2" descr="Perfiles para el reclutamiento de personal -">
            <a:extLst>
              <a:ext uri="{FF2B5EF4-FFF2-40B4-BE49-F238E27FC236}">
                <a16:creationId xmlns:a16="http://schemas.microsoft.com/office/drawing/2014/main" id="{7BF93240-A399-1AEA-C340-8D025466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23" y="3931295"/>
            <a:ext cx="2410103" cy="241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178B99-1F53-46E4-249C-46B0A7C6FF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700340" y="4945287"/>
            <a:ext cx="688874" cy="9856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890A58-E388-2B35-1A8E-A8C30488E4AE}"/>
              </a:ext>
            </a:extLst>
          </p:cNvPr>
          <p:cNvSpPr txBox="1"/>
          <p:nvPr/>
        </p:nvSpPr>
        <p:spPr>
          <a:xfrm>
            <a:off x="638406" y="1281695"/>
            <a:ext cx="7903427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830" marR="30480" algn="ctr">
              <a:lnSpc>
                <a:spcPct val="100000"/>
              </a:lnSpc>
              <a:spcBef>
                <a:spcPts val="100"/>
              </a:spcBef>
            </a:pP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Ad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portas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una </a:t>
            </a:r>
            <a:r>
              <a:rPr lang="es-MX" sz="2000" spc="-15" dirty="0">
                <a:solidFill>
                  <a:srgbClr val="001F5F"/>
                </a:solidFill>
                <a:latin typeface="Calibri"/>
                <a:cs typeface="Calibri"/>
              </a:rPr>
              <a:t>reforma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 laboral</a:t>
            </a:r>
            <a:r>
              <a:rPr lang="es-MX" sz="20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lang="es-MX"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país,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se </a:t>
            </a:r>
            <a:r>
              <a:rPr lang="es-MX" sz="20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definirán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nuevas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reglas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5" dirty="0">
                <a:solidFill>
                  <a:srgbClr val="001F5F"/>
                </a:solidFill>
                <a:latin typeface="Calibri"/>
                <a:cs typeface="Calibri"/>
              </a:rPr>
              <a:t>contratación,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lang="es-MX"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norma indica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actualmente</a:t>
            </a:r>
            <a:r>
              <a:rPr lang="es-MX" sz="20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5" dirty="0">
                <a:solidFill>
                  <a:srgbClr val="001F5F"/>
                </a:solidFill>
                <a:latin typeface="Calibri"/>
                <a:cs typeface="Calibri"/>
              </a:rPr>
              <a:t>hay</a:t>
            </a:r>
            <a:r>
              <a:rPr lang="es-MX" sz="20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varios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tipos de</a:t>
            </a:r>
            <a:r>
              <a:rPr lang="es-MX" sz="20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5" dirty="0">
                <a:solidFill>
                  <a:srgbClr val="001F5F"/>
                </a:solidFill>
                <a:latin typeface="Calibri"/>
                <a:cs typeface="Calibri"/>
              </a:rPr>
              <a:t>contratos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definidos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el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Código</a:t>
            </a:r>
            <a:r>
              <a:rPr lang="es-MX" sz="20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Sustantivo</a:t>
            </a:r>
            <a:r>
              <a:rPr lang="es-MX" sz="20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del</a:t>
            </a:r>
            <a:r>
              <a:rPr lang="es-MX" sz="20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25" dirty="0">
                <a:solidFill>
                  <a:srgbClr val="001F5F"/>
                </a:solidFill>
                <a:latin typeface="Calibri"/>
                <a:cs typeface="Calibri"/>
              </a:rPr>
              <a:t>Trabajo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(CST),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permitiendo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lang="es-MX"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se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 flexibilicen</a:t>
            </a:r>
            <a:r>
              <a:rPr lang="es-MX" sz="2000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las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condiciones</a:t>
            </a:r>
            <a:r>
              <a:rPr lang="es-MX" sz="20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laborales.</a:t>
            </a:r>
            <a:endParaRPr lang="es-MX"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s-MX" dirty="0">
              <a:latin typeface="Calibri"/>
              <a:cs typeface="Calibri"/>
            </a:endParaRPr>
          </a:p>
          <a:p>
            <a:pPr marL="12065" marR="5080" indent="1270" algn="ctr">
              <a:lnSpc>
                <a:spcPct val="100000"/>
              </a:lnSpc>
            </a:pP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Un</a:t>
            </a:r>
            <a:r>
              <a:rPr lang="es-MX" sz="20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5" dirty="0">
                <a:solidFill>
                  <a:srgbClr val="001F5F"/>
                </a:solidFill>
                <a:latin typeface="Calibri"/>
                <a:cs typeface="Calibri"/>
              </a:rPr>
              <a:t>contrato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puede</a:t>
            </a:r>
            <a:r>
              <a:rPr lang="es-MX" sz="20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5" dirty="0">
                <a:solidFill>
                  <a:srgbClr val="001F5F"/>
                </a:solidFill>
                <a:latin typeface="Calibri"/>
                <a:cs typeface="Calibri"/>
              </a:rPr>
              <a:t>realizarse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lang="es-MX"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tiempo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determinado,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 por</a:t>
            </a:r>
            <a:r>
              <a:rPr lang="es-MX" sz="20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lang="es-MX"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tiempo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dure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realización</a:t>
            </a:r>
            <a:r>
              <a:rPr lang="es-MX" sz="20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una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5" dirty="0">
                <a:solidFill>
                  <a:srgbClr val="001F5F"/>
                </a:solidFill>
                <a:latin typeface="Calibri"/>
                <a:cs typeface="Calibri"/>
              </a:rPr>
              <a:t>obra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lang="es-MX"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labor </a:t>
            </a:r>
            <a:r>
              <a:rPr lang="es-MX" sz="2000" spc="-3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determinada,</a:t>
            </a:r>
            <a:r>
              <a:rPr lang="es-MX" sz="20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por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tiempo</a:t>
            </a:r>
            <a:r>
              <a:rPr lang="es-MX"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indefinido</a:t>
            </a:r>
            <a:r>
              <a:rPr lang="es-MX" sz="2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lang="es-MX" sz="20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5" dirty="0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ejecutar</a:t>
            </a:r>
            <a:r>
              <a:rPr lang="es-MX" sz="20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un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trabajo </a:t>
            </a:r>
            <a:r>
              <a:rPr lang="es-MX" sz="2000" spc="-5" dirty="0">
                <a:solidFill>
                  <a:srgbClr val="001F5F"/>
                </a:solidFill>
                <a:latin typeface="Calibri"/>
                <a:cs typeface="Calibri"/>
              </a:rPr>
              <a:t>ocasional,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accidental</a:t>
            </a:r>
            <a:r>
              <a:rPr lang="es-MX" sz="2000" spc="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lang="es-MX" sz="20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2000" spc="-10" dirty="0">
                <a:solidFill>
                  <a:srgbClr val="001F5F"/>
                </a:solidFill>
                <a:latin typeface="Calibri"/>
                <a:cs typeface="Calibri"/>
              </a:rPr>
              <a:t>transitorio.</a:t>
            </a:r>
            <a:endParaRPr lang="es-MX" sz="2000" dirty="0">
              <a:latin typeface="Calibri"/>
              <a:cs typeface="Calibri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5EC8BCC-9A4B-9C42-D032-36EB04B7D8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/>
          <a:stretch/>
        </p:blipFill>
        <p:spPr>
          <a:xfrm flipH="1">
            <a:off x="6362" y="1"/>
            <a:ext cx="9137638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8467" y="-1"/>
            <a:ext cx="9137639" cy="6857999"/>
          </a:xfrm>
          <a:prstGeom prst="rect">
            <a:avLst/>
          </a:prstGeom>
          <a:solidFill>
            <a:srgbClr val="4A318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lang="es-MX" sz="1800" spc="-5" dirty="0">
                <a:solidFill>
                  <a:schemeClr val="bg1"/>
                </a:solidFill>
                <a:latin typeface="Calibri"/>
                <a:cs typeface="Calibri"/>
              </a:rPr>
              <a:t>Tiempo</a:t>
            </a:r>
            <a:r>
              <a:rPr lang="es-MX" sz="1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de </a:t>
            </a: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duración</a:t>
            </a:r>
            <a:r>
              <a:rPr lang="es-MX" sz="18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del </a:t>
            </a: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proceso</a:t>
            </a:r>
            <a:endParaRPr lang="es-MX"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Definición</a:t>
            </a:r>
            <a:r>
              <a:rPr lang="es-MX" sz="1800" spc="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de </a:t>
            </a:r>
            <a:r>
              <a:rPr lang="es-MX" sz="1800" spc="-5" dirty="0">
                <a:solidFill>
                  <a:schemeClr val="bg1"/>
                </a:solidFill>
                <a:latin typeface="Calibri"/>
                <a:cs typeface="Calibri"/>
              </a:rPr>
              <a:t>lo</a:t>
            </a:r>
            <a:r>
              <a:rPr lang="es-MX" sz="1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que</a:t>
            </a:r>
            <a:r>
              <a:rPr lang="es-MX" sz="18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el </a:t>
            </a:r>
            <a:r>
              <a:rPr lang="es-MX" sz="1800" spc="-5" dirty="0">
                <a:solidFill>
                  <a:schemeClr val="bg1"/>
                </a:solidFill>
                <a:latin typeface="Calibri"/>
                <a:cs typeface="Calibri"/>
              </a:rPr>
              <a:t>nuevo 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empleado</a:t>
            </a:r>
            <a:r>
              <a:rPr lang="es-MX" sz="1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aprenderá</a:t>
            </a:r>
            <a:endParaRPr lang="es-MX"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Asignar</a:t>
            </a:r>
            <a:r>
              <a:rPr lang="es-MX" sz="18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resultados</a:t>
            </a:r>
            <a:r>
              <a:rPr lang="es-MX" sz="18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rastreable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 a</a:t>
            </a:r>
            <a:r>
              <a:rPr lang="es-MX" sz="1800" spc="-5" dirty="0">
                <a:solidFill>
                  <a:schemeClr val="bg1"/>
                </a:solidFill>
                <a:latin typeface="Calibri"/>
                <a:cs typeface="Calibri"/>
              </a:rPr>
              <a:t> cada</a:t>
            </a:r>
            <a:r>
              <a:rPr lang="es-MX" sz="18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fase.</a:t>
            </a:r>
            <a:endParaRPr lang="es-MX" sz="1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Precisión</a:t>
            </a:r>
            <a:r>
              <a:rPr lang="es-MX" sz="180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de</a:t>
            </a:r>
            <a:r>
              <a:rPr lang="es-MX" sz="1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chemeClr val="bg1"/>
                </a:solidFill>
                <a:latin typeface="Calibri"/>
                <a:cs typeface="Calibri"/>
              </a:rPr>
              <a:t>los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indicadores</a:t>
            </a:r>
            <a:r>
              <a:rPr lang="es-MX" sz="1800" spc="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de </a:t>
            </a:r>
            <a:r>
              <a:rPr lang="es-MX" sz="1800" spc="-10" dirty="0">
                <a:solidFill>
                  <a:schemeClr val="bg1"/>
                </a:solidFill>
                <a:latin typeface="Calibri"/>
                <a:cs typeface="Calibri"/>
              </a:rPr>
              <a:t>éxito</a:t>
            </a:r>
            <a:r>
              <a:rPr lang="es-MX" sz="1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de</a:t>
            </a:r>
            <a:r>
              <a:rPr lang="es-MX" sz="18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chemeClr val="bg1"/>
                </a:solidFill>
                <a:latin typeface="Calibri"/>
                <a:cs typeface="Calibri"/>
              </a:rPr>
              <a:t>la</a:t>
            </a:r>
            <a:r>
              <a:rPr lang="es-MX" sz="18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chemeClr val="bg1"/>
                </a:solidFill>
                <a:latin typeface="Calibri"/>
                <a:cs typeface="Calibri"/>
              </a:rPr>
              <a:t>inducción</a:t>
            </a:r>
            <a:endParaRPr lang="es-MX"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Triángulo rectángulo 2"/>
          <p:cNvSpPr/>
          <p:nvPr/>
        </p:nvSpPr>
        <p:spPr>
          <a:xfrm rot="2302219">
            <a:off x="7007290" y="743948"/>
            <a:ext cx="4273421" cy="5392956"/>
          </a:xfrm>
          <a:prstGeom prst="rtTriangle">
            <a:avLst/>
          </a:prstGeom>
          <a:solidFill>
            <a:srgbClr val="123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47290" y="1"/>
            <a:ext cx="688874" cy="9856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18" y="742288"/>
            <a:ext cx="4526715" cy="5623621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809944" y="2338083"/>
            <a:ext cx="211016" cy="211016"/>
          </a:xfrm>
          <a:prstGeom prst="ellipse">
            <a:avLst/>
          </a:prstGeom>
          <a:solidFill>
            <a:srgbClr val="417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F32715B-3F7B-0048-8E7F-3795C6D5F956}"/>
              </a:ext>
            </a:extLst>
          </p:cNvPr>
          <p:cNvSpPr txBox="1"/>
          <p:nvPr/>
        </p:nvSpPr>
        <p:spPr>
          <a:xfrm>
            <a:off x="782092" y="1286373"/>
            <a:ext cx="6995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spc="-5" dirty="0">
                <a:solidFill>
                  <a:schemeClr val="bg1"/>
                </a:solidFill>
                <a:latin typeface="Calibri"/>
                <a:cs typeface="Calibri"/>
              </a:rPr>
              <a:t>¿CUÁLES </a:t>
            </a:r>
            <a:r>
              <a:rPr lang="es-MX" sz="2800" b="1" dirty="0">
                <a:solidFill>
                  <a:schemeClr val="bg1"/>
                </a:solidFill>
                <a:latin typeface="Calibri"/>
                <a:cs typeface="Calibri"/>
              </a:rPr>
              <a:t>SON LOS </a:t>
            </a:r>
            <a:r>
              <a:rPr lang="es-MX" sz="2800" b="1" spc="-10" dirty="0">
                <a:solidFill>
                  <a:schemeClr val="bg1"/>
                </a:solidFill>
                <a:latin typeface="Calibri"/>
                <a:cs typeface="Calibri"/>
              </a:rPr>
              <a:t>PUNTOS </a:t>
            </a:r>
            <a:r>
              <a:rPr lang="es-MX" sz="2800" b="1" spc="-15" dirty="0">
                <a:solidFill>
                  <a:schemeClr val="bg1"/>
                </a:solidFill>
                <a:latin typeface="Calibri"/>
                <a:cs typeface="Calibri"/>
              </a:rPr>
              <a:t>CLAVE </a:t>
            </a:r>
            <a:r>
              <a:rPr lang="es-MX" sz="2800" b="1" spc="-7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2800" b="1" dirty="0">
                <a:solidFill>
                  <a:schemeClr val="bg1"/>
                </a:solidFill>
                <a:latin typeface="Calibri"/>
                <a:cs typeface="Calibri"/>
              </a:rPr>
              <a:t>A </a:t>
            </a:r>
            <a:r>
              <a:rPr lang="es-MX" sz="2800" b="1" spc="-15" dirty="0">
                <a:solidFill>
                  <a:schemeClr val="bg1"/>
                </a:solidFill>
                <a:latin typeface="Calibri"/>
                <a:cs typeface="Calibri"/>
              </a:rPr>
              <a:t>TENER </a:t>
            </a:r>
            <a:r>
              <a:rPr lang="es-MX" sz="2800" b="1" spc="-5" dirty="0">
                <a:solidFill>
                  <a:schemeClr val="bg1"/>
                </a:solidFill>
                <a:latin typeface="Calibri"/>
                <a:cs typeface="Calibri"/>
              </a:rPr>
              <a:t>EN </a:t>
            </a:r>
            <a:r>
              <a:rPr lang="es-MX" sz="2800" b="1" spc="-15" dirty="0">
                <a:solidFill>
                  <a:schemeClr val="bg1"/>
                </a:solidFill>
                <a:latin typeface="Calibri"/>
                <a:cs typeface="Calibri"/>
              </a:rPr>
              <a:t>CUENTA </a:t>
            </a:r>
            <a:r>
              <a:rPr lang="es-MX" sz="2800" b="1" dirty="0">
                <a:solidFill>
                  <a:schemeClr val="bg1"/>
                </a:solidFill>
                <a:latin typeface="Calibri"/>
                <a:cs typeface="Calibri"/>
              </a:rPr>
              <a:t>EN LA </a:t>
            </a:r>
            <a:r>
              <a:rPr lang="es-MX" sz="2800" b="1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s-MX" sz="2800" b="1" dirty="0">
                <a:solidFill>
                  <a:schemeClr val="bg1"/>
                </a:solidFill>
                <a:latin typeface="Calibri"/>
                <a:cs typeface="Calibri"/>
              </a:rPr>
              <a:t>INDUCCIÓN?</a:t>
            </a:r>
            <a:endParaRPr lang="es-MX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 descr="Inducción del personal y su importancia | Staffing Personal.">
            <a:extLst>
              <a:ext uri="{FF2B5EF4-FFF2-40B4-BE49-F238E27FC236}">
                <a16:creationId xmlns:a16="http://schemas.microsoft.com/office/drawing/2014/main" id="{4CD78D30-7EF3-CAF5-F029-F84F9312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77" y="4215165"/>
            <a:ext cx="3802878" cy="25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4289E9F-43DE-F1A8-EBFA-22D7642564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619857" y="5479622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85214" y="1085418"/>
            <a:ext cx="8573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MX" sz="2400" dirty="0">
                <a:latin typeface="Morn Thin"/>
                <a:ea typeface="Arial"/>
                <a:cs typeface="Arial"/>
                <a:sym typeface="Arial"/>
              </a:rPr>
              <a:t> </a:t>
            </a:r>
          </a:p>
          <a:p>
            <a:pPr algn="just"/>
            <a:endParaRPr lang="en-US" dirty="0">
              <a:solidFill>
                <a:srgbClr val="183357"/>
              </a:solidFill>
              <a:latin typeface="Morn Thin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899394" y="477687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00427" y="3967859"/>
            <a:ext cx="1352276" cy="236582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0D692E5-B57A-57DD-ABC1-98D84C71814E}"/>
              </a:ext>
            </a:extLst>
          </p:cNvPr>
          <p:cNvSpPr txBox="1"/>
          <p:nvPr/>
        </p:nvSpPr>
        <p:spPr>
          <a:xfrm>
            <a:off x="924985" y="592587"/>
            <a:ext cx="76038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spc="-30" dirty="0">
                <a:solidFill>
                  <a:srgbClr val="123157"/>
                </a:solidFill>
                <a:latin typeface="Calibri"/>
                <a:cs typeface="Calibri"/>
              </a:rPr>
              <a:t>¿PARA </a:t>
            </a:r>
            <a:r>
              <a:rPr lang="es-MX" sz="3200" dirty="0">
                <a:solidFill>
                  <a:srgbClr val="123157"/>
                </a:solidFill>
                <a:latin typeface="Calibri"/>
                <a:cs typeface="Calibri"/>
              </a:rPr>
              <a:t>QUÉ HACER UN </a:t>
            </a:r>
            <a:r>
              <a:rPr lang="es-MX" sz="3200" spc="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MX" sz="3200" spc="-15" dirty="0">
                <a:solidFill>
                  <a:srgbClr val="123157"/>
                </a:solidFill>
                <a:latin typeface="Calibri"/>
                <a:cs typeface="Calibri"/>
              </a:rPr>
              <a:t>ENTRENAMIENTO</a:t>
            </a:r>
            <a:r>
              <a:rPr lang="es-MX" sz="3200" spc="-3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MX" sz="3200" dirty="0">
                <a:solidFill>
                  <a:srgbClr val="123157"/>
                </a:solidFill>
                <a:latin typeface="Calibri"/>
                <a:cs typeface="Calibri"/>
              </a:rPr>
              <a:t>DE</a:t>
            </a:r>
            <a:r>
              <a:rPr lang="es-MX" sz="3200" spc="-25" dirty="0">
                <a:solidFill>
                  <a:srgbClr val="123157"/>
                </a:solidFill>
                <a:latin typeface="Calibri"/>
                <a:cs typeface="Calibri"/>
              </a:rPr>
              <a:t> </a:t>
            </a:r>
            <a:r>
              <a:rPr lang="es-MX" sz="3200" spc="-5" dirty="0">
                <a:solidFill>
                  <a:srgbClr val="123157"/>
                </a:solidFill>
                <a:latin typeface="Calibri"/>
                <a:cs typeface="Calibri"/>
              </a:rPr>
              <a:t>PERSONAL?</a:t>
            </a:r>
            <a:endParaRPr lang="es-MX" sz="3200" b="1" dirty="0">
              <a:solidFill>
                <a:srgbClr val="0070C0"/>
              </a:solidFill>
              <a:latin typeface="+mj-lt"/>
              <a:ea typeface="+mn-lt"/>
              <a:cs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876B32-4D1F-8CC4-C61F-8AE86F068B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69912" y="4838589"/>
            <a:ext cx="688874" cy="985662"/>
          </a:xfrm>
          <a:prstGeom prst="rect">
            <a:avLst/>
          </a:prstGeom>
        </p:spPr>
      </p:pic>
      <p:pic>
        <p:nvPicPr>
          <p:cNvPr id="3074" name="Picture 2" descr="Inducción laboral: Más empresas priorizan una rápida y efectiva integración  de sus colaboradores | Recursos Humanos, el portal del Capital Humano |  Guia empresas recursos humanos peru">
            <a:extLst>
              <a:ext uri="{FF2B5EF4-FFF2-40B4-BE49-F238E27FC236}">
                <a16:creationId xmlns:a16="http://schemas.microsoft.com/office/drawing/2014/main" id="{D62BFABE-12EA-BF51-3BBC-1713A215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17" y="3967859"/>
            <a:ext cx="4282068" cy="285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C9C1C28-F2D9-7149-07D3-E353CE547A0C}"/>
              </a:ext>
            </a:extLst>
          </p:cNvPr>
          <p:cNvSpPr txBox="1"/>
          <p:nvPr/>
        </p:nvSpPr>
        <p:spPr>
          <a:xfrm>
            <a:off x="431920" y="1547430"/>
            <a:ext cx="7766975" cy="259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299085" algn="l"/>
                <a:tab pos="299720" algn="l"/>
              </a:tabLst>
            </a:pP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Preparar</a:t>
            </a:r>
            <a:r>
              <a:rPr lang="es-MX" sz="1800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rgbClr val="001F5F"/>
                </a:solidFill>
                <a:latin typeface="Calibri"/>
                <a:cs typeface="Calibri"/>
              </a:rPr>
              <a:t>al</a:t>
            </a:r>
            <a:r>
              <a:rPr lang="es-MX" sz="1800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001F5F"/>
                </a:solidFill>
                <a:latin typeface="Calibri"/>
                <a:cs typeface="Calibri"/>
              </a:rPr>
              <a:t>personal</a:t>
            </a:r>
            <a:r>
              <a:rPr lang="es-MX" sz="1800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15" dirty="0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lang="es-MX" sz="1800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lang="es-MX" sz="1800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001F5F"/>
                </a:solidFill>
                <a:latin typeface="Calibri"/>
                <a:cs typeface="Calibri"/>
              </a:rPr>
              <a:t>ejecución</a:t>
            </a:r>
            <a:r>
              <a:rPr lang="es-MX" sz="1800" spc="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inmediata</a:t>
            </a:r>
            <a:r>
              <a:rPr lang="es-MX" sz="1800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rgbClr val="001F5F"/>
                </a:solidFill>
                <a:latin typeface="Calibri"/>
                <a:cs typeface="Calibri"/>
              </a:rPr>
              <a:t>de </a:t>
            </a:r>
            <a:r>
              <a:rPr lang="es-MX" sz="1800" spc="-3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diversas</a:t>
            </a:r>
            <a:r>
              <a:rPr lang="es-MX" sz="1800" spc="-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tareas</a:t>
            </a:r>
            <a:r>
              <a:rPr lang="es-MX"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rgbClr val="001F5F"/>
                </a:solidFill>
                <a:latin typeface="Calibri"/>
                <a:cs typeface="Calibri"/>
              </a:rPr>
              <a:t>en</a:t>
            </a:r>
            <a:r>
              <a:rPr lang="es-MX" sz="18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lang="es-MX" sz="1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organización</a:t>
            </a:r>
          </a:p>
          <a:p>
            <a:pPr marL="297815" marR="5080" indent="-28575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  <a:tabLst>
                <a:tab pos="299085" algn="l"/>
                <a:tab pos="299720" algn="l"/>
              </a:tabLst>
            </a:pP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 Proporcionar</a:t>
            </a:r>
            <a:r>
              <a:rPr lang="es-MX" sz="18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5" dirty="0">
                <a:solidFill>
                  <a:srgbClr val="001F5F"/>
                </a:solidFill>
                <a:latin typeface="Calibri"/>
                <a:cs typeface="Calibri"/>
              </a:rPr>
              <a:t>oportunidades</a:t>
            </a:r>
            <a:r>
              <a:rPr lang="es-MX" sz="1800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15" dirty="0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lang="es-MX"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rgbClr val="001F5F"/>
                </a:solidFill>
                <a:latin typeface="Calibri"/>
                <a:cs typeface="Calibri"/>
              </a:rPr>
              <a:t>el</a:t>
            </a:r>
            <a:r>
              <a:rPr lang="es-MX" sz="1800" spc="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continuo</a:t>
            </a:r>
            <a:r>
              <a:rPr lang="es-MX" sz="1800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desarrollo</a:t>
            </a:r>
            <a:endParaRPr lang="es-MX" sz="18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Personal </a:t>
            </a:r>
          </a:p>
          <a:p>
            <a:pPr marL="5848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pc="-10" dirty="0">
                <a:solidFill>
                  <a:srgbClr val="001F5F"/>
                </a:solidFill>
                <a:latin typeface="Calibri"/>
                <a:cs typeface="Calibri"/>
              </a:rPr>
              <a:t>Orientar la actitud de las personas para crear un ambiente de trabajo satisfactorio entre los empleados </a:t>
            </a:r>
          </a:p>
          <a:p>
            <a:pPr marL="5848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pc="-10" dirty="0">
                <a:solidFill>
                  <a:srgbClr val="001F5F"/>
                </a:solidFill>
                <a:latin typeface="Calibri"/>
                <a:cs typeface="Calibri"/>
              </a:rPr>
              <a:t>Aumentar la motivación de los empleados </a:t>
            </a:r>
          </a:p>
          <a:p>
            <a:pPr marL="584835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800" spc="-10" dirty="0">
                <a:solidFill>
                  <a:srgbClr val="001F5F"/>
                </a:solidFill>
                <a:latin typeface="Calibri"/>
                <a:cs typeface="Calibri"/>
              </a:rPr>
              <a:t>Hacer mas receptivos a los colaboradores de las técnicas de la empresa</a:t>
            </a:r>
          </a:p>
          <a:p>
            <a:pPr marL="299085">
              <a:lnSpc>
                <a:spcPct val="100000"/>
              </a:lnSpc>
            </a:pPr>
            <a:endParaRPr lang="es-MX" spc="-10" dirty="0">
              <a:solidFill>
                <a:srgbClr val="001F5F"/>
              </a:solidFill>
              <a:latin typeface="Calibri"/>
              <a:cs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427C14-2CBA-C61E-8BA1-6EC3422659F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E9E7FE28-DF1F-5EF6-304F-D9B68F38377A}"/>
              </a:ext>
            </a:extLst>
          </p:cNvPr>
          <p:cNvSpPr/>
          <p:nvPr/>
        </p:nvSpPr>
        <p:spPr>
          <a:xfrm>
            <a:off x="6919376" y="5144263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865632" y="1735835"/>
            <a:ext cx="7305040" cy="4203700"/>
          </a:xfrm>
          <a:custGeom>
            <a:avLst/>
            <a:gdLst/>
            <a:ahLst/>
            <a:cxnLst/>
            <a:rect l="l" t="t" r="r" b="b"/>
            <a:pathLst>
              <a:path w="7305040" h="4203700">
                <a:moveTo>
                  <a:pt x="7304532" y="0"/>
                </a:moveTo>
                <a:lnTo>
                  <a:pt x="0" y="0"/>
                </a:lnTo>
                <a:lnTo>
                  <a:pt x="0" y="4203192"/>
                </a:lnTo>
                <a:lnTo>
                  <a:pt x="7304532" y="4203192"/>
                </a:lnTo>
                <a:lnTo>
                  <a:pt x="7304532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5286" y="1713737"/>
            <a:ext cx="7146925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contratación de personal es el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cierre 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fase de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reclutamiento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y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selección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y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formalización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la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entrada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del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candidato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como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empleado.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...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No solo los aspectos legales, sino la negociación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sobre 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el contrato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trabajo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sí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mismo.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Arial MT"/>
              <a:cs typeface="Arial MT"/>
            </a:endParaRPr>
          </a:p>
          <a:p>
            <a:pPr marL="12700" marR="5715" algn="just">
              <a:lnSpc>
                <a:spcPct val="150100"/>
              </a:lnSpc>
            </a:pP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spc="46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contratación</a:t>
            </a:r>
            <a:r>
              <a:rPr sz="1800" spc="47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</a:t>
            </a:r>
            <a:r>
              <a:rPr sz="1800" spc="47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concreción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de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contrato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</a:t>
            </a:r>
            <a:r>
              <a:rPr sz="1800" spc="47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individuo</a:t>
            </a:r>
            <a:r>
              <a:rPr sz="1800" spc="48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 </a:t>
            </a:r>
            <a:r>
              <a:rPr sz="1800" spc="-49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través de la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cual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se conviene, acuerda, entre las partes intervinientes,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generalmente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empleador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y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empleado,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realización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de</a:t>
            </a:r>
            <a:r>
              <a:rPr sz="1800" spc="50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un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 determinado trabajo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o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actividad,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cambio de la cual,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el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contratado, </a:t>
            </a:r>
            <a:r>
              <a:rPr sz="180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percibirá</a:t>
            </a:r>
            <a:r>
              <a:rPr sz="1800" spc="1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una</a:t>
            </a:r>
            <a:r>
              <a:rPr sz="1800" spc="-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suma</a:t>
            </a:r>
            <a:r>
              <a:rPr sz="1800" spc="5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de dinero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estipulada</a:t>
            </a:r>
            <a:r>
              <a:rPr sz="1800" spc="2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en</a:t>
            </a:r>
            <a:r>
              <a:rPr sz="1800" spc="10" dirty="0">
                <a:solidFill>
                  <a:srgbClr val="001F5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Arial MT"/>
                <a:cs typeface="Arial MT"/>
              </a:rPr>
              <a:t>la negociación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12898" y="758774"/>
            <a:ext cx="3959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QUE</a:t>
            </a:r>
            <a:r>
              <a:rPr sz="2800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1F5F"/>
                </a:solidFill>
                <a:latin typeface="Calibri"/>
                <a:cs typeface="Calibri"/>
              </a:rPr>
              <a:t>ES </a:t>
            </a:r>
            <a:r>
              <a:rPr sz="2800" spc="-5" dirty="0">
                <a:solidFill>
                  <a:srgbClr val="001F5F"/>
                </a:solidFill>
                <a:latin typeface="Calibri"/>
                <a:cs typeface="Calibri"/>
              </a:rPr>
              <a:t>LA</a:t>
            </a:r>
            <a:r>
              <a:rPr sz="28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001F5F"/>
                </a:solidFill>
                <a:latin typeface="Calibri"/>
                <a:cs typeface="Calibri"/>
              </a:rPr>
              <a:t>CONTRATACIÓN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80787D-E311-92D6-D0D9-777E522D19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739935" y="4656773"/>
            <a:ext cx="1352276" cy="23658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17E8A2-FFF0-071A-8F97-4F93E0764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57903" y="5547452"/>
            <a:ext cx="688874" cy="9856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B99F06-6132-A078-34A6-A5A113FBDA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0E9F83-57A2-87F8-C085-F181D7013C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2791" y="1092530"/>
            <a:ext cx="25717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75" dirty="0">
                <a:solidFill>
                  <a:srgbClr val="123157"/>
                </a:solidFill>
                <a:latin typeface="Calibri Light"/>
                <a:cs typeface="Calibri Light"/>
              </a:rPr>
              <a:t>CONTRATACIÓN</a:t>
            </a:r>
            <a:endParaRPr sz="3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40779" y="3742944"/>
            <a:ext cx="2903220" cy="3115310"/>
            <a:chOff x="6240779" y="3742944"/>
            <a:chExt cx="2903220" cy="3115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2531" y="4347972"/>
              <a:ext cx="2601468" cy="25100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0779" y="3742944"/>
              <a:ext cx="1353312" cy="236677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223772" y="2005583"/>
            <a:ext cx="847725" cy="847725"/>
            <a:chOff x="1223772" y="2005583"/>
            <a:chExt cx="847725" cy="847725"/>
          </a:xfrm>
        </p:grpSpPr>
        <p:sp>
          <p:nvSpPr>
            <p:cNvPr id="7" name="object 7"/>
            <p:cNvSpPr/>
            <p:nvPr/>
          </p:nvSpPr>
          <p:spPr>
            <a:xfrm>
              <a:off x="1223772" y="2005583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2" y="0"/>
                  </a:moveTo>
                  <a:lnTo>
                    <a:pt x="374272" y="2851"/>
                  </a:lnTo>
                  <a:lnTo>
                    <a:pt x="326544" y="11192"/>
                  </a:lnTo>
                  <a:lnTo>
                    <a:pt x="280806" y="24705"/>
                  </a:lnTo>
                  <a:lnTo>
                    <a:pt x="237375" y="43071"/>
                  </a:lnTo>
                  <a:lnTo>
                    <a:pt x="196570" y="65973"/>
                  </a:lnTo>
                  <a:lnTo>
                    <a:pt x="158709" y="93092"/>
                  </a:lnTo>
                  <a:lnTo>
                    <a:pt x="124110" y="124110"/>
                  </a:lnTo>
                  <a:lnTo>
                    <a:pt x="93092" y="158709"/>
                  </a:lnTo>
                  <a:lnTo>
                    <a:pt x="65973" y="196570"/>
                  </a:lnTo>
                  <a:lnTo>
                    <a:pt x="43071" y="237375"/>
                  </a:lnTo>
                  <a:lnTo>
                    <a:pt x="24705" y="280806"/>
                  </a:lnTo>
                  <a:lnTo>
                    <a:pt x="11192" y="326544"/>
                  </a:lnTo>
                  <a:lnTo>
                    <a:pt x="2851" y="374272"/>
                  </a:lnTo>
                  <a:lnTo>
                    <a:pt x="0" y="423671"/>
                  </a:lnTo>
                  <a:lnTo>
                    <a:pt x="2851" y="473071"/>
                  </a:lnTo>
                  <a:lnTo>
                    <a:pt x="11192" y="520799"/>
                  </a:lnTo>
                  <a:lnTo>
                    <a:pt x="24705" y="566537"/>
                  </a:lnTo>
                  <a:lnTo>
                    <a:pt x="43071" y="609968"/>
                  </a:lnTo>
                  <a:lnTo>
                    <a:pt x="65973" y="650773"/>
                  </a:lnTo>
                  <a:lnTo>
                    <a:pt x="93092" y="688634"/>
                  </a:lnTo>
                  <a:lnTo>
                    <a:pt x="124110" y="723233"/>
                  </a:lnTo>
                  <a:lnTo>
                    <a:pt x="158709" y="754251"/>
                  </a:lnTo>
                  <a:lnTo>
                    <a:pt x="196570" y="781370"/>
                  </a:lnTo>
                  <a:lnTo>
                    <a:pt x="237375" y="804272"/>
                  </a:lnTo>
                  <a:lnTo>
                    <a:pt x="280806" y="822638"/>
                  </a:lnTo>
                  <a:lnTo>
                    <a:pt x="326544" y="836151"/>
                  </a:lnTo>
                  <a:lnTo>
                    <a:pt x="374272" y="844492"/>
                  </a:lnTo>
                  <a:lnTo>
                    <a:pt x="423672" y="847343"/>
                  </a:lnTo>
                  <a:lnTo>
                    <a:pt x="473071" y="844492"/>
                  </a:lnTo>
                  <a:lnTo>
                    <a:pt x="520799" y="836151"/>
                  </a:lnTo>
                  <a:lnTo>
                    <a:pt x="566537" y="822638"/>
                  </a:lnTo>
                  <a:lnTo>
                    <a:pt x="609968" y="804272"/>
                  </a:lnTo>
                  <a:lnTo>
                    <a:pt x="650773" y="781370"/>
                  </a:lnTo>
                  <a:lnTo>
                    <a:pt x="688634" y="754251"/>
                  </a:lnTo>
                  <a:lnTo>
                    <a:pt x="723233" y="723233"/>
                  </a:lnTo>
                  <a:lnTo>
                    <a:pt x="754251" y="688634"/>
                  </a:lnTo>
                  <a:lnTo>
                    <a:pt x="781370" y="650773"/>
                  </a:lnTo>
                  <a:lnTo>
                    <a:pt x="804272" y="609968"/>
                  </a:lnTo>
                  <a:lnTo>
                    <a:pt x="822638" y="566537"/>
                  </a:lnTo>
                  <a:lnTo>
                    <a:pt x="836151" y="520799"/>
                  </a:lnTo>
                  <a:lnTo>
                    <a:pt x="844492" y="473071"/>
                  </a:lnTo>
                  <a:lnTo>
                    <a:pt x="847344" y="423671"/>
                  </a:lnTo>
                  <a:lnTo>
                    <a:pt x="844492" y="374272"/>
                  </a:lnTo>
                  <a:lnTo>
                    <a:pt x="836151" y="326544"/>
                  </a:lnTo>
                  <a:lnTo>
                    <a:pt x="822638" y="280806"/>
                  </a:lnTo>
                  <a:lnTo>
                    <a:pt x="804272" y="237375"/>
                  </a:lnTo>
                  <a:lnTo>
                    <a:pt x="781370" y="196570"/>
                  </a:lnTo>
                  <a:lnTo>
                    <a:pt x="754251" y="158709"/>
                  </a:lnTo>
                  <a:lnTo>
                    <a:pt x="723233" y="124110"/>
                  </a:lnTo>
                  <a:lnTo>
                    <a:pt x="688634" y="93092"/>
                  </a:lnTo>
                  <a:lnTo>
                    <a:pt x="650773" y="65973"/>
                  </a:lnTo>
                  <a:lnTo>
                    <a:pt x="609968" y="43071"/>
                  </a:lnTo>
                  <a:lnTo>
                    <a:pt x="566537" y="24705"/>
                  </a:lnTo>
                  <a:lnTo>
                    <a:pt x="520799" y="11192"/>
                  </a:lnTo>
                  <a:lnTo>
                    <a:pt x="473071" y="2851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FFE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479" y="2446312"/>
              <a:ext cx="111110" cy="1436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67294" y="2261971"/>
              <a:ext cx="161925" cy="187960"/>
            </a:xfrm>
            <a:custGeom>
              <a:avLst/>
              <a:gdLst/>
              <a:ahLst/>
              <a:cxnLst/>
              <a:rect l="l" t="t" r="r" b="b"/>
              <a:pathLst>
                <a:path w="161925" h="187960">
                  <a:moveTo>
                    <a:pt x="69367" y="177355"/>
                  </a:moveTo>
                  <a:lnTo>
                    <a:pt x="55562" y="177355"/>
                  </a:lnTo>
                  <a:lnTo>
                    <a:pt x="58940" y="187807"/>
                  </a:lnTo>
                  <a:lnTo>
                    <a:pt x="69367" y="177355"/>
                  </a:lnTo>
                  <a:close/>
                </a:path>
                <a:path w="161925" h="187960">
                  <a:moveTo>
                    <a:pt x="161645" y="81076"/>
                  </a:moveTo>
                  <a:lnTo>
                    <a:pt x="155295" y="49517"/>
                  </a:lnTo>
                  <a:lnTo>
                    <a:pt x="137972" y="23749"/>
                  </a:lnTo>
                  <a:lnTo>
                    <a:pt x="112280" y="6375"/>
                  </a:lnTo>
                  <a:lnTo>
                    <a:pt x="80822" y="0"/>
                  </a:lnTo>
                  <a:lnTo>
                    <a:pt x="49364" y="6375"/>
                  </a:lnTo>
                  <a:lnTo>
                    <a:pt x="23672" y="23749"/>
                  </a:lnTo>
                  <a:lnTo>
                    <a:pt x="6350" y="49517"/>
                  </a:lnTo>
                  <a:lnTo>
                    <a:pt x="0" y="81076"/>
                  </a:lnTo>
                  <a:lnTo>
                    <a:pt x="6350" y="112636"/>
                  </a:lnTo>
                  <a:lnTo>
                    <a:pt x="23672" y="138404"/>
                  </a:lnTo>
                  <a:lnTo>
                    <a:pt x="49364" y="155778"/>
                  </a:lnTo>
                  <a:lnTo>
                    <a:pt x="80822" y="162153"/>
                  </a:lnTo>
                  <a:lnTo>
                    <a:pt x="85445" y="161213"/>
                  </a:lnTo>
                  <a:lnTo>
                    <a:pt x="160705" y="85725"/>
                  </a:lnTo>
                  <a:lnTo>
                    <a:pt x="161645" y="8107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02080" y="2182367"/>
              <a:ext cx="490855" cy="492759"/>
            </a:xfrm>
            <a:custGeom>
              <a:avLst/>
              <a:gdLst/>
              <a:ahLst/>
              <a:cxnLst/>
              <a:rect l="l" t="t" r="r" b="b"/>
              <a:pathLst>
                <a:path w="490855" h="492760">
                  <a:moveTo>
                    <a:pt x="0" y="492251"/>
                  </a:moveTo>
                  <a:lnTo>
                    <a:pt x="490728" y="492251"/>
                  </a:lnTo>
                  <a:lnTo>
                    <a:pt x="490728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39772" y="2298954"/>
            <a:ext cx="18078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Decisión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contratación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96384" y="2005583"/>
            <a:ext cx="847725" cy="847725"/>
            <a:chOff x="4596384" y="2005583"/>
            <a:chExt cx="847725" cy="847725"/>
          </a:xfrm>
        </p:grpSpPr>
        <p:sp>
          <p:nvSpPr>
            <p:cNvPr id="13" name="object 13"/>
            <p:cNvSpPr/>
            <p:nvPr/>
          </p:nvSpPr>
          <p:spPr>
            <a:xfrm>
              <a:off x="4596384" y="2005583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1" y="0"/>
                  </a:moveTo>
                  <a:lnTo>
                    <a:pt x="374272" y="2851"/>
                  </a:lnTo>
                  <a:lnTo>
                    <a:pt x="326544" y="11192"/>
                  </a:lnTo>
                  <a:lnTo>
                    <a:pt x="280806" y="24705"/>
                  </a:lnTo>
                  <a:lnTo>
                    <a:pt x="237375" y="43071"/>
                  </a:lnTo>
                  <a:lnTo>
                    <a:pt x="196570" y="65973"/>
                  </a:lnTo>
                  <a:lnTo>
                    <a:pt x="158709" y="93092"/>
                  </a:lnTo>
                  <a:lnTo>
                    <a:pt x="124110" y="124110"/>
                  </a:lnTo>
                  <a:lnTo>
                    <a:pt x="93092" y="158709"/>
                  </a:lnTo>
                  <a:lnTo>
                    <a:pt x="65973" y="196570"/>
                  </a:lnTo>
                  <a:lnTo>
                    <a:pt x="43071" y="237375"/>
                  </a:lnTo>
                  <a:lnTo>
                    <a:pt x="24705" y="280806"/>
                  </a:lnTo>
                  <a:lnTo>
                    <a:pt x="11192" y="326544"/>
                  </a:lnTo>
                  <a:lnTo>
                    <a:pt x="2851" y="374272"/>
                  </a:lnTo>
                  <a:lnTo>
                    <a:pt x="0" y="423671"/>
                  </a:lnTo>
                  <a:lnTo>
                    <a:pt x="2851" y="473071"/>
                  </a:lnTo>
                  <a:lnTo>
                    <a:pt x="11192" y="520799"/>
                  </a:lnTo>
                  <a:lnTo>
                    <a:pt x="24705" y="566537"/>
                  </a:lnTo>
                  <a:lnTo>
                    <a:pt x="43071" y="609968"/>
                  </a:lnTo>
                  <a:lnTo>
                    <a:pt x="65973" y="650773"/>
                  </a:lnTo>
                  <a:lnTo>
                    <a:pt x="93092" y="688634"/>
                  </a:lnTo>
                  <a:lnTo>
                    <a:pt x="124110" y="723233"/>
                  </a:lnTo>
                  <a:lnTo>
                    <a:pt x="158709" y="754251"/>
                  </a:lnTo>
                  <a:lnTo>
                    <a:pt x="196570" y="781370"/>
                  </a:lnTo>
                  <a:lnTo>
                    <a:pt x="237375" y="804272"/>
                  </a:lnTo>
                  <a:lnTo>
                    <a:pt x="280806" y="822638"/>
                  </a:lnTo>
                  <a:lnTo>
                    <a:pt x="326544" y="836151"/>
                  </a:lnTo>
                  <a:lnTo>
                    <a:pt x="374272" y="844492"/>
                  </a:lnTo>
                  <a:lnTo>
                    <a:pt x="423671" y="847343"/>
                  </a:lnTo>
                  <a:lnTo>
                    <a:pt x="473071" y="844492"/>
                  </a:lnTo>
                  <a:lnTo>
                    <a:pt x="520799" y="836151"/>
                  </a:lnTo>
                  <a:lnTo>
                    <a:pt x="566537" y="822638"/>
                  </a:lnTo>
                  <a:lnTo>
                    <a:pt x="609968" y="804272"/>
                  </a:lnTo>
                  <a:lnTo>
                    <a:pt x="650773" y="781370"/>
                  </a:lnTo>
                  <a:lnTo>
                    <a:pt x="688634" y="754251"/>
                  </a:lnTo>
                  <a:lnTo>
                    <a:pt x="723233" y="723233"/>
                  </a:lnTo>
                  <a:lnTo>
                    <a:pt x="754251" y="688634"/>
                  </a:lnTo>
                  <a:lnTo>
                    <a:pt x="781370" y="650773"/>
                  </a:lnTo>
                  <a:lnTo>
                    <a:pt x="804272" y="609968"/>
                  </a:lnTo>
                  <a:lnTo>
                    <a:pt x="822638" y="566537"/>
                  </a:lnTo>
                  <a:lnTo>
                    <a:pt x="836151" y="520799"/>
                  </a:lnTo>
                  <a:lnTo>
                    <a:pt x="844492" y="473071"/>
                  </a:lnTo>
                  <a:lnTo>
                    <a:pt x="847343" y="423671"/>
                  </a:lnTo>
                  <a:lnTo>
                    <a:pt x="844492" y="374272"/>
                  </a:lnTo>
                  <a:lnTo>
                    <a:pt x="836151" y="326544"/>
                  </a:lnTo>
                  <a:lnTo>
                    <a:pt x="822638" y="280806"/>
                  </a:lnTo>
                  <a:lnTo>
                    <a:pt x="804272" y="237375"/>
                  </a:lnTo>
                  <a:lnTo>
                    <a:pt x="781370" y="196570"/>
                  </a:lnTo>
                  <a:lnTo>
                    <a:pt x="754251" y="158709"/>
                  </a:lnTo>
                  <a:lnTo>
                    <a:pt x="723233" y="124110"/>
                  </a:lnTo>
                  <a:lnTo>
                    <a:pt x="688634" y="93092"/>
                  </a:lnTo>
                  <a:lnTo>
                    <a:pt x="650773" y="65973"/>
                  </a:lnTo>
                  <a:lnTo>
                    <a:pt x="609968" y="43071"/>
                  </a:lnTo>
                  <a:lnTo>
                    <a:pt x="566537" y="24705"/>
                  </a:lnTo>
                  <a:lnTo>
                    <a:pt x="520799" y="11192"/>
                  </a:lnTo>
                  <a:lnTo>
                    <a:pt x="473071" y="2851"/>
                  </a:lnTo>
                  <a:lnTo>
                    <a:pt x="423671" y="0"/>
                  </a:lnTo>
                  <a:close/>
                </a:path>
              </a:pathLst>
            </a:custGeom>
            <a:solidFill>
              <a:srgbClr val="FFE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18812" y="2287307"/>
              <a:ext cx="343535" cy="283845"/>
            </a:xfrm>
            <a:custGeom>
              <a:avLst/>
              <a:gdLst/>
              <a:ahLst/>
              <a:cxnLst/>
              <a:rect l="l" t="t" r="r" b="b"/>
              <a:pathLst>
                <a:path w="343535" h="283844">
                  <a:moveTo>
                    <a:pt x="140512" y="202692"/>
                  </a:moveTo>
                  <a:lnTo>
                    <a:pt x="60807" y="202692"/>
                  </a:lnTo>
                  <a:lnTo>
                    <a:pt x="60807" y="222961"/>
                  </a:lnTo>
                  <a:lnTo>
                    <a:pt x="120243" y="222961"/>
                  </a:lnTo>
                  <a:lnTo>
                    <a:pt x="140512" y="202692"/>
                  </a:lnTo>
                  <a:close/>
                </a:path>
                <a:path w="343535" h="283844">
                  <a:moveTo>
                    <a:pt x="181051" y="162153"/>
                  </a:moveTo>
                  <a:lnTo>
                    <a:pt x="60807" y="162153"/>
                  </a:lnTo>
                  <a:lnTo>
                    <a:pt x="60807" y="182422"/>
                  </a:lnTo>
                  <a:lnTo>
                    <a:pt x="160782" y="182422"/>
                  </a:lnTo>
                  <a:lnTo>
                    <a:pt x="181051" y="162153"/>
                  </a:lnTo>
                  <a:close/>
                </a:path>
                <a:path w="343535" h="283844">
                  <a:moveTo>
                    <a:pt x="277469" y="65747"/>
                  </a:moveTo>
                  <a:lnTo>
                    <a:pt x="252666" y="61455"/>
                  </a:lnTo>
                  <a:lnTo>
                    <a:pt x="202679" y="58280"/>
                  </a:lnTo>
                  <a:lnTo>
                    <a:pt x="152679" y="61455"/>
                  </a:lnTo>
                  <a:lnTo>
                    <a:pt x="111658" y="68541"/>
                  </a:lnTo>
                  <a:lnTo>
                    <a:pt x="71945" y="79552"/>
                  </a:lnTo>
                  <a:lnTo>
                    <a:pt x="60477" y="94945"/>
                  </a:lnTo>
                  <a:lnTo>
                    <a:pt x="61302" y="101854"/>
                  </a:lnTo>
                  <a:lnTo>
                    <a:pt x="64998" y="108089"/>
                  </a:lnTo>
                  <a:lnTo>
                    <a:pt x="70307" y="112179"/>
                  </a:lnTo>
                  <a:lnTo>
                    <a:pt x="76555" y="113893"/>
                  </a:lnTo>
                  <a:lnTo>
                    <a:pt x="83096" y="113004"/>
                  </a:lnTo>
                  <a:lnTo>
                    <a:pt x="92798" y="109994"/>
                  </a:lnTo>
                  <a:lnTo>
                    <a:pt x="118567" y="103378"/>
                  </a:lnTo>
                  <a:lnTo>
                    <a:pt x="156489" y="96748"/>
                  </a:lnTo>
                  <a:lnTo>
                    <a:pt x="202679" y="93751"/>
                  </a:lnTo>
                  <a:lnTo>
                    <a:pt x="246595" y="96608"/>
                  </a:lnTo>
                  <a:lnTo>
                    <a:pt x="249466" y="93751"/>
                  </a:lnTo>
                  <a:lnTo>
                    <a:pt x="277469" y="65747"/>
                  </a:lnTo>
                  <a:close/>
                </a:path>
                <a:path w="343535" h="283844">
                  <a:moveTo>
                    <a:pt x="343204" y="0"/>
                  </a:moveTo>
                  <a:lnTo>
                    <a:pt x="0" y="0"/>
                  </a:lnTo>
                  <a:lnTo>
                    <a:pt x="0" y="283768"/>
                  </a:lnTo>
                  <a:lnTo>
                    <a:pt x="59436" y="283768"/>
                  </a:lnTo>
                  <a:lnTo>
                    <a:pt x="89839" y="253365"/>
                  </a:lnTo>
                  <a:lnTo>
                    <a:pt x="30403" y="253365"/>
                  </a:lnTo>
                  <a:lnTo>
                    <a:pt x="30403" y="30403"/>
                  </a:lnTo>
                  <a:lnTo>
                    <a:pt x="312801" y="30403"/>
                  </a:lnTo>
                  <a:lnTo>
                    <a:pt x="34320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74692" y="2182367"/>
              <a:ext cx="492759" cy="492759"/>
            </a:xfrm>
            <a:custGeom>
              <a:avLst/>
              <a:gdLst/>
              <a:ahLst/>
              <a:cxnLst/>
              <a:rect l="l" t="t" r="r" b="b"/>
              <a:pathLst>
                <a:path w="492760" h="492760">
                  <a:moveTo>
                    <a:pt x="0" y="492251"/>
                  </a:moveTo>
                  <a:lnTo>
                    <a:pt x="492251" y="492251"/>
                  </a:lnTo>
                  <a:lnTo>
                    <a:pt x="492251" y="0"/>
                  </a:lnTo>
                  <a:lnTo>
                    <a:pt x="0" y="0"/>
                  </a:lnTo>
                  <a:lnTo>
                    <a:pt x="0" y="49225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91734" y="1973072"/>
            <a:ext cx="1924685" cy="8909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75"/>
              </a:spcBef>
            </a:pPr>
            <a:r>
              <a:rPr sz="1400" spc="-15" dirty="0">
                <a:latin typeface="Calibri"/>
                <a:cs typeface="Calibri"/>
              </a:rPr>
              <a:t>Valido </a:t>
            </a:r>
            <a:r>
              <a:rPr sz="1400" spc="-5" dirty="0">
                <a:latin typeface="Calibri"/>
                <a:cs typeface="Calibri"/>
              </a:rPr>
              <a:t>toda </a:t>
            </a:r>
            <a:r>
              <a:rPr sz="1400" dirty="0">
                <a:latin typeface="Calibri"/>
                <a:cs typeface="Calibri"/>
              </a:rPr>
              <a:t>la </a:t>
            </a:r>
            <a:r>
              <a:rPr sz="1400" spc="-5" dirty="0">
                <a:latin typeface="Calibri"/>
                <a:cs typeface="Calibri"/>
              </a:rPr>
              <a:t>información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aportada por el solicitante </a:t>
            </a:r>
            <a:r>
              <a:rPr sz="1400" spc="-3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educación, experiencia </a:t>
            </a:r>
            <a:r>
              <a:rPr sz="1400" dirty="0">
                <a:latin typeface="Calibri"/>
                <a:cs typeface="Calibri"/>
              </a:rPr>
              <a:t>y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referencias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23772" y="3540252"/>
            <a:ext cx="847725" cy="847725"/>
            <a:chOff x="1223772" y="3540252"/>
            <a:chExt cx="847725" cy="847725"/>
          </a:xfrm>
        </p:grpSpPr>
        <p:sp>
          <p:nvSpPr>
            <p:cNvPr id="18" name="object 18"/>
            <p:cNvSpPr/>
            <p:nvPr/>
          </p:nvSpPr>
          <p:spPr>
            <a:xfrm>
              <a:off x="1223772" y="3540252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2" y="0"/>
                  </a:moveTo>
                  <a:lnTo>
                    <a:pt x="374272" y="2851"/>
                  </a:lnTo>
                  <a:lnTo>
                    <a:pt x="326544" y="11192"/>
                  </a:lnTo>
                  <a:lnTo>
                    <a:pt x="280806" y="24705"/>
                  </a:lnTo>
                  <a:lnTo>
                    <a:pt x="237375" y="43071"/>
                  </a:lnTo>
                  <a:lnTo>
                    <a:pt x="196570" y="65973"/>
                  </a:lnTo>
                  <a:lnTo>
                    <a:pt x="158709" y="93092"/>
                  </a:lnTo>
                  <a:lnTo>
                    <a:pt x="124110" y="124110"/>
                  </a:lnTo>
                  <a:lnTo>
                    <a:pt x="93092" y="158709"/>
                  </a:lnTo>
                  <a:lnTo>
                    <a:pt x="65973" y="196570"/>
                  </a:lnTo>
                  <a:lnTo>
                    <a:pt x="43071" y="237375"/>
                  </a:lnTo>
                  <a:lnTo>
                    <a:pt x="24705" y="280806"/>
                  </a:lnTo>
                  <a:lnTo>
                    <a:pt x="11192" y="326544"/>
                  </a:lnTo>
                  <a:lnTo>
                    <a:pt x="2851" y="374272"/>
                  </a:lnTo>
                  <a:lnTo>
                    <a:pt x="0" y="423672"/>
                  </a:lnTo>
                  <a:lnTo>
                    <a:pt x="2851" y="473071"/>
                  </a:lnTo>
                  <a:lnTo>
                    <a:pt x="11192" y="520799"/>
                  </a:lnTo>
                  <a:lnTo>
                    <a:pt x="24705" y="566537"/>
                  </a:lnTo>
                  <a:lnTo>
                    <a:pt x="43071" y="609968"/>
                  </a:lnTo>
                  <a:lnTo>
                    <a:pt x="65973" y="650773"/>
                  </a:lnTo>
                  <a:lnTo>
                    <a:pt x="93092" y="688634"/>
                  </a:lnTo>
                  <a:lnTo>
                    <a:pt x="124110" y="723233"/>
                  </a:lnTo>
                  <a:lnTo>
                    <a:pt x="158709" y="754251"/>
                  </a:lnTo>
                  <a:lnTo>
                    <a:pt x="196570" y="781370"/>
                  </a:lnTo>
                  <a:lnTo>
                    <a:pt x="237375" y="804272"/>
                  </a:lnTo>
                  <a:lnTo>
                    <a:pt x="280806" y="822638"/>
                  </a:lnTo>
                  <a:lnTo>
                    <a:pt x="326544" y="836151"/>
                  </a:lnTo>
                  <a:lnTo>
                    <a:pt x="374272" y="844492"/>
                  </a:lnTo>
                  <a:lnTo>
                    <a:pt x="423672" y="847344"/>
                  </a:lnTo>
                  <a:lnTo>
                    <a:pt x="473071" y="844492"/>
                  </a:lnTo>
                  <a:lnTo>
                    <a:pt x="520799" y="836151"/>
                  </a:lnTo>
                  <a:lnTo>
                    <a:pt x="566537" y="822638"/>
                  </a:lnTo>
                  <a:lnTo>
                    <a:pt x="609968" y="804272"/>
                  </a:lnTo>
                  <a:lnTo>
                    <a:pt x="650773" y="781370"/>
                  </a:lnTo>
                  <a:lnTo>
                    <a:pt x="688634" y="754251"/>
                  </a:lnTo>
                  <a:lnTo>
                    <a:pt x="723233" y="723233"/>
                  </a:lnTo>
                  <a:lnTo>
                    <a:pt x="754251" y="688634"/>
                  </a:lnTo>
                  <a:lnTo>
                    <a:pt x="781370" y="650773"/>
                  </a:lnTo>
                  <a:lnTo>
                    <a:pt x="804272" y="609968"/>
                  </a:lnTo>
                  <a:lnTo>
                    <a:pt x="822638" y="566537"/>
                  </a:lnTo>
                  <a:lnTo>
                    <a:pt x="836151" y="520799"/>
                  </a:lnTo>
                  <a:lnTo>
                    <a:pt x="844492" y="473071"/>
                  </a:lnTo>
                  <a:lnTo>
                    <a:pt x="847344" y="423672"/>
                  </a:lnTo>
                  <a:lnTo>
                    <a:pt x="844492" y="374272"/>
                  </a:lnTo>
                  <a:lnTo>
                    <a:pt x="836151" y="326544"/>
                  </a:lnTo>
                  <a:lnTo>
                    <a:pt x="822638" y="280806"/>
                  </a:lnTo>
                  <a:lnTo>
                    <a:pt x="804272" y="237375"/>
                  </a:lnTo>
                  <a:lnTo>
                    <a:pt x="781370" y="196570"/>
                  </a:lnTo>
                  <a:lnTo>
                    <a:pt x="754251" y="158709"/>
                  </a:lnTo>
                  <a:lnTo>
                    <a:pt x="723233" y="124110"/>
                  </a:lnTo>
                  <a:lnTo>
                    <a:pt x="688634" y="93092"/>
                  </a:lnTo>
                  <a:lnTo>
                    <a:pt x="650773" y="65973"/>
                  </a:lnTo>
                  <a:lnTo>
                    <a:pt x="609968" y="43071"/>
                  </a:lnTo>
                  <a:lnTo>
                    <a:pt x="566537" y="24705"/>
                  </a:lnTo>
                  <a:lnTo>
                    <a:pt x="520799" y="11192"/>
                  </a:lnTo>
                  <a:lnTo>
                    <a:pt x="473071" y="2851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FFE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20812" y="3779748"/>
              <a:ext cx="449580" cy="351790"/>
            </a:xfrm>
            <a:custGeom>
              <a:avLst/>
              <a:gdLst/>
              <a:ahLst/>
              <a:cxnLst/>
              <a:rect l="l" t="t" r="r" b="b"/>
              <a:pathLst>
                <a:path w="449580" h="351789">
                  <a:moveTo>
                    <a:pt x="303072" y="100406"/>
                  </a:moveTo>
                  <a:lnTo>
                    <a:pt x="249656" y="49542"/>
                  </a:lnTo>
                  <a:lnTo>
                    <a:pt x="212153" y="13817"/>
                  </a:lnTo>
                  <a:lnTo>
                    <a:pt x="30302" y="186842"/>
                  </a:lnTo>
                  <a:lnTo>
                    <a:pt x="49949" y="203606"/>
                  </a:lnTo>
                  <a:lnTo>
                    <a:pt x="212153" y="49542"/>
                  </a:lnTo>
                  <a:lnTo>
                    <a:pt x="296557" y="129755"/>
                  </a:lnTo>
                  <a:lnTo>
                    <a:pt x="297827" y="122339"/>
                  </a:lnTo>
                  <a:lnTo>
                    <a:pt x="299339" y="114973"/>
                  </a:lnTo>
                  <a:lnTo>
                    <a:pt x="301091" y="107657"/>
                  </a:lnTo>
                  <a:lnTo>
                    <a:pt x="303072" y="100406"/>
                  </a:lnTo>
                  <a:close/>
                </a:path>
                <a:path w="449580" h="351789">
                  <a:moveTo>
                    <a:pt x="449567" y="321259"/>
                  </a:moveTo>
                  <a:lnTo>
                    <a:pt x="383895" y="321259"/>
                  </a:lnTo>
                  <a:lnTo>
                    <a:pt x="383895" y="219265"/>
                  </a:lnTo>
                  <a:lnTo>
                    <a:pt x="404964" y="210870"/>
                  </a:lnTo>
                  <a:lnTo>
                    <a:pt x="421779" y="194564"/>
                  </a:lnTo>
                  <a:lnTo>
                    <a:pt x="432904" y="171424"/>
                  </a:lnTo>
                  <a:lnTo>
                    <a:pt x="436930" y="142532"/>
                  </a:lnTo>
                  <a:lnTo>
                    <a:pt x="429183" y="100622"/>
                  </a:lnTo>
                  <a:lnTo>
                    <a:pt x="411022" y="53797"/>
                  </a:lnTo>
                  <a:lnTo>
                    <a:pt x="390042" y="15722"/>
                  </a:lnTo>
                  <a:lnTo>
                    <a:pt x="373786" y="0"/>
                  </a:lnTo>
                  <a:lnTo>
                    <a:pt x="357530" y="15735"/>
                  </a:lnTo>
                  <a:lnTo>
                    <a:pt x="336524" y="53835"/>
                  </a:lnTo>
                  <a:lnTo>
                    <a:pt x="318376" y="100660"/>
                  </a:lnTo>
                  <a:lnTo>
                    <a:pt x="310654" y="142532"/>
                  </a:lnTo>
                  <a:lnTo>
                    <a:pt x="314706" y="171424"/>
                  </a:lnTo>
                  <a:lnTo>
                    <a:pt x="325894" y="194564"/>
                  </a:lnTo>
                  <a:lnTo>
                    <a:pt x="342722" y="210870"/>
                  </a:lnTo>
                  <a:lnTo>
                    <a:pt x="363689" y="219265"/>
                  </a:lnTo>
                  <a:lnTo>
                    <a:pt x="363689" y="321259"/>
                  </a:lnTo>
                  <a:lnTo>
                    <a:pt x="343484" y="321259"/>
                  </a:lnTo>
                  <a:lnTo>
                    <a:pt x="343484" y="265696"/>
                  </a:lnTo>
                  <a:lnTo>
                    <a:pt x="343484" y="228612"/>
                  </a:lnTo>
                  <a:lnTo>
                    <a:pt x="325056" y="216217"/>
                  </a:lnTo>
                  <a:lnTo>
                    <a:pt x="324192" y="215176"/>
                  </a:lnTo>
                  <a:lnTo>
                    <a:pt x="313182" y="201828"/>
                  </a:lnTo>
                  <a:lnTo>
                    <a:pt x="313182" y="215176"/>
                  </a:lnTo>
                  <a:lnTo>
                    <a:pt x="313182" y="265696"/>
                  </a:lnTo>
                  <a:lnTo>
                    <a:pt x="262661" y="265696"/>
                  </a:lnTo>
                  <a:lnTo>
                    <a:pt x="262661" y="215176"/>
                  </a:lnTo>
                  <a:lnTo>
                    <a:pt x="313182" y="215176"/>
                  </a:lnTo>
                  <a:lnTo>
                    <a:pt x="313182" y="201828"/>
                  </a:lnTo>
                  <a:lnTo>
                    <a:pt x="310438" y="198488"/>
                  </a:lnTo>
                  <a:lnTo>
                    <a:pt x="300418" y="176301"/>
                  </a:lnTo>
                  <a:lnTo>
                    <a:pt x="295795" y="150520"/>
                  </a:lnTo>
                  <a:lnTo>
                    <a:pt x="237401" y="96913"/>
                  </a:lnTo>
                  <a:lnTo>
                    <a:pt x="237401" y="215176"/>
                  </a:lnTo>
                  <a:lnTo>
                    <a:pt x="237401" y="321259"/>
                  </a:lnTo>
                  <a:lnTo>
                    <a:pt x="186893" y="321259"/>
                  </a:lnTo>
                  <a:lnTo>
                    <a:pt x="186893" y="265696"/>
                  </a:lnTo>
                  <a:lnTo>
                    <a:pt x="186893" y="215176"/>
                  </a:lnTo>
                  <a:lnTo>
                    <a:pt x="237401" y="215176"/>
                  </a:lnTo>
                  <a:lnTo>
                    <a:pt x="237401" y="96913"/>
                  </a:lnTo>
                  <a:lnTo>
                    <a:pt x="212153" y="73736"/>
                  </a:lnTo>
                  <a:lnTo>
                    <a:pt x="161632" y="120116"/>
                  </a:lnTo>
                  <a:lnTo>
                    <a:pt x="161632" y="215176"/>
                  </a:lnTo>
                  <a:lnTo>
                    <a:pt x="161632" y="265696"/>
                  </a:lnTo>
                  <a:lnTo>
                    <a:pt x="111125" y="265696"/>
                  </a:lnTo>
                  <a:lnTo>
                    <a:pt x="111125" y="215176"/>
                  </a:lnTo>
                  <a:lnTo>
                    <a:pt x="161632" y="215176"/>
                  </a:lnTo>
                  <a:lnTo>
                    <a:pt x="161632" y="120116"/>
                  </a:lnTo>
                  <a:lnTo>
                    <a:pt x="80810" y="194310"/>
                  </a:lnTo>
                  <a:lnTo>
                    <a:pt x="80810" y="321259"/>
                  </a:lnTo>
                  <a:lnTo>
                    <a:pt x="50507" y="321259"/>
                  </a:lnTo>
                  <a:lnTo>
                    <a:pt x="50507" y="313728"/>
                  </a:lnTo>
                  <a:lnTo>
                    <a:pt x="59042" y="313728"/>
                  </a:lnTo>
                  <a:lnTo>
                    <a:pt x="62572" y="313702"/>
                  </a:lnTo>
                  <a:lnTo>
                    <a:pt x="65595" y="311188"/>
                  </a:lnTo>
                  <a:lnTo>
                    <a:pt x="66281" y="307670"/>
                  </a:lnTo>
                  <a:lnTo>
                    <a:pt x="67716" y="301332"/>
                  </a:lnTo>
                  <a:lnTo>
                    <a:pt x="67868" y="301053"/>
                  </a:lnTo>
                  <a:lnTo>
                    <a:pt x="70853" y="295452"/>
                  </a:lnTo>
                  <a:lnTo>
                    <a:pt x="75412" y="290652"/>
                  </a:lnTo>
                  <a:lnTo>
                    <a:pt x="75996" y="290106"/>
                  </a:lnTo>
                  <a:lnTo>
                    <a:pt x="76022" y="289115"/>
                  </a:lnTo>
                  <a:lnTo>
                    <a:pt x="75006" y="288036"/>
                  </a:lnTo>
                  <a:lnTo>
                    <a:pt x="74371" y="287883"/>
                  </a:lnTo>
                  <a:lnTo>
                    <a:pt x="67335" y="290068"/>
                  </a:lnTo>
                  <a:lnTo>
                    <a:pt x="61239" y="292925"/>
                  </a:lnTo>
                  <a:lnTo>
                    <a:pt x="55600" y="296608"/>
                  </a:lnTo>
                  <a:lnTo>
                    <a:pt x="50507" y="301053"/>
                  </a:lnTo>
                  <a:lnTo>
                    <a:pt x="50507" y="300748"/>
                  </a:lnTo>
                  <a:lnTo>
                    <a:pt x="50507" y="286905"/>
                  </a:lnTo>
                  <a:lnTo>
                    <a:pt x="61595" y="280162"/>
                  </a:lnTo>
                  <a:lnTo>
                    <a:pt x="64008" y="268947"/>
                  </a:lnTo>
                  <a:lnTo>
                    <a:pt x="62979" y="263017"/>
                  </a:lnTo>
                  <a:lnTo>
                    <a:pt x="62191" y="258457"/>
                  </a:lnTo>
                  <a:lnTo>
                    <a:pt x="60604" y="253822"/>
                  </a:lnTo>
                  <a:lnTo>
                    <a:pt x="60185" y="253072"/>
                  </a:lnTo>
                  <a:lnTo>
                    <a:pt x="59232" y="252806"/>
                  </a:lnTo>
                  <a:lnTo>
                    <a:pt x="58204" y="253390"/>
                  </a:lnTo>
                  <a:lnTo>
                    <a:pt x="58013" y="253593"/>
                  </a:lnTo>
                  <a:lnTo>
                    <a:pt x="52476" y="263017"/>
                  </a:lnTo>
                  <a:lnTo>
                    <a:pt x="46774" y="253326"/>
                  </a:lnTo>
                  <a:lnTo>
                    <a:pt x="46240" y="253022"/>
                  </a:lnTo>
                  <a:lnTo>
                    <a:pt x="45656" y="253009"/>
                  </a:lnTo>
                  <a:lnTo>
                    <a:pt x="45097" y="253034"/>
                  </a:lnTo>
                  <a:lnTo>
                    <a:pt x="44615" y="253326"/>
                  </a:lnTo>
                  <a:lnTo>
                    <a:pt x="44437" y="253593"/>
                  </a:lnTo>
                  <a:lnTo>
                    <a:pt x="38887" y="263017"/>
                  </a:lnTo>
                  <a:lnTo>
                    <a:pt x="32829" y="253072"/>
                  </a:lnTo>
                  <a:lnTo>
                    <a:pt x="27051" y="268960"/>
                  </a:lnTo>
                  <a:lnTo>
                    <a:pt x="29464" y="280136"/>
                  </a:lnTo>
                  <a:lnTo>
                    <a:pt x="40601" y="286905"/>
                  </a:lnTo>
                  <a:lnTo>
                    <a:pt x="40601" y="300748"/>
                  </a:lnTo>
                  <a:lnTo>
                    <a:pt x="35509" y="296392"/>
                  </a:lnTo>
                  <a:lnTo>
                    <a:pt x="29895" y="292785"/>
                  </a:lnTo>
                  <a:lnTo>
                    <a:pt x="23837" y="289979"/>
                  </a:lnTo>
                  <a:lnTo>
                    <a:pt x="17424" y="288023"/>
                  </a:lnTo>
                  <a:lnTo>
                    <a:pt x="16598" y="287743"/>
                  </a:lnTo>
                  <a:lnTo>
                    <a:pt x="15709" y="288188"/>
                  </a:lnTo>
                  <a:lnTo>
                    <a:pt x="15405" y="289115"/>
                  </a:lnTo>
                  <a:lnTo>
                    <a:pt x="15354" y="289979"/>
                  </a:lnTo>
                  <a:lnTo>
                    <a:pt x="15417" y="290233"/>
                  </a:lnTo>
                  <a:lnTo>
                    <a:pt x="15900" y="290703"/>
                  </a:lnTo>
                  <a:lnTo>
                    <a:pt x="20370" y="295389"/>
                  </a:lnTo>
                  <a:lnTo>
                    <a:pt x="23520" y="301269"/>
                  </a:lnTo>
                  <a:lnTo>
                    <a:pt x="24955" y="307721"/>
                  </a:lnTo>
                  <a:lnTo>
                    <a:pt x="25615" y="311137"/>
                  </a:lnTo>
                  <a:lnTo>
                    <a:pt x="28638" y="313651"/>
                  </a:lnTo>
                  <a:lnTo>
                    <a:pt x="32169" y="313677"/>
                  </a:lnTo>
                  <a:lnTo>
                    <a:pt x="40398" y="313677"/>
                  </a:lnTo>
                  <a:lnTo>
                    <a:pt x="40398" y="321259"/>
                  </a:lnTo>
                  <a:lnTo>
                    <a:pt x="0" y="321259"/>
                  </a:lnTo>
                  <a:lnTo>
                    <a:pt x="0" y="351561"/>
                  </a:lnTo>
                  <a:lnTo>
                    <a:pt x="449567" y="351561"/>
                  </a:lnTo>
                  <a:lnTo>
                    <a:pt x="449567" y="32125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2080" y="3718560"/>
              <a:ext cx="490855" cy="490855"/>
            </a:xfrm>
            <a:custGeom>
              <a:avLst/>
              <a:gdLst/>
              <a:ahLst/>
              <a:cxnLst/>
              <a:rect l="l" t="t" r="r" b="b"/>
              <a:pathLst>
                <a:path w="490855" h="490854">
                  <a:moveTo>
                    <a:pt x="0" y="490727"/>
                  </a:moveTo>
                  <a:lnTo>
                    <a:pt x="490728" y="490727"/>
                  </a:lnTo>
                  <a:lnTo>
                    <a:pt x="490728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39772" y="3617467"/>
            <a:ext cx="1658620" cy="6737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0"/>
              </a:spcBef>
            </a:pPr>
            <a:r>
              <a:rPr sz="1400" spc="-5" dirty="0">
                <a:latin typeface="Calibri"/>
                <a:cs typeface="Calibri"/>
              </a:rPr>
              <a:t>Visita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domiciliaria sí </a:t>
            </a:r>
            <a:r>
              <a:rPr sz="1400" dirty="0">
                <a:latin typeface="Calibri"/>
                <a:cs typeface="Calibri"/>
              </a:rPr>
              <a:t>la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empresa </a:t>
            </a:r>
            <a:r>
              <a:rPr sz="1400" dirty="0">
                <a:latin typeface="Calibri"/>
                <a:cs typeface="Calibri"/>
              </a:rPr>
              <a:t>lo </a:t>
            </a:r>
            <a:r>
              <a:rPr sz="1400" spc="-10" dirty="0">
                <a:latin typeface="Calibri"/>
                <a:cs typeface="Calibri"/>
              </a:rPr>
              <a:t>considera </a:t>
            </a:r>
            <a:r>
              <a:rPr sz="1400" spc="-5" dirty="0">
                <a:latin typeface="Calibri"/>
                <a:cs typeface="Calibri"/>
              </a:rPr>
              <a:t> necesario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96384" y="3540252"/>
            <a:ext cx="847725" cy="847725"/>
            <a:chOff x="4596384" y="3540252"/>
            <a:chExt cx="847725" cy="847725"/>
          </a:xfrm>
        </p:grpSpPr>
        <p:sp>
          <p:nvSpPr>
            <p:cNvPr id="23" name="object 23"/>
            <p:cNvSpPr/>
            <p:nvPr/>
          </p:nvSpPr>
          <p:spPr>
            <a:xfrm>
              <a:off x="4596384" y="3540252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1" y="0"/>
                  </a:moveTo>
                  <a:lnTo>
                    <a:pt x="374272" y="2851"/>
                  </a:lnTo>
                  <a:lnTo>
                    <a:pt x="326544" y="11192"/>
                  </a:lnTo>
                  <a:lnTo>
                    <a:pt x="280806" y="24705"/>
                  </a:lnTo>
                  <a:lnTo>
                    <a:pt x="237375" y="43071"/>
                  </a:lnTo>
                  <a:lnTo>
                    <a:pt x="196570" y="65973"/>
                  </a:lnTo>
                  <a:lnTo>
                    <a:pt x="158709" y="93092"/>
                  </a:lnTo>
                  <a:lnTo>
                    <a:pt x="124110" y="124110"/>
                  </a:lnTo>
                  <a:lnTo>
                    <a:pt x="93092" y="158709"/>
                  </a:lnTo>
                  <a:lnTo>
                    <a:pt x="65973" y="196570"/>
                  </a:lnTo>
                  <a:lnTo>
                    <a:pt x="43071" y="237375"/>
                  </a:lnTo>
                  <a:lnTo>
                    <a:pt x="24705" y="280806"/>
                  </a:lnTo>
                  <a:lnTo>
                    <a:pt x="11192" y="326544"/>
                  </a:lnTo>
                  <a:lnTo>
                    <a:pt x="2851" y="374272"/>
                  </a:lnTo>
                  <a:lnTo>
                    <a:pt x="0" y="423672"/>
                  </a:lnTo>
                  <a:lnTo>
                    <a:pt x="2851" y="473071"/>
                  </a:lnTo>
                  <a:lnTo>
                    <a:pt x="11192" y="520799"/>
                  </a:lnTo>
                  <a:lnTo>
                    <a:pt x="24705" y="566537"/>
                  </a:lnTo>
                  <a:lnTo>
                    <a:pt x="43071" y="609968"/>
                  </a:lnTo>
                  <a:lnTo>
                    <a:pt x="65973" y="650773"/>
                  </a:lnTo>
                  <a:lnTo>
                    <a:pt x="93092" y="688634"/>
                  </a:lnTo>
                  <a:lnTo>
                    <a:pt x="124110" y="723233"/>
                  </a:lnTo>
                  <a:lnTo>
                    <a:pt x="158709" y="754251"/>
                  </a:lnTo>
                  <a:lnTo>
                    <a:pt x="196570" y="781370"/>
                  </a:lnTo>
                  <a:lnTo>
                    <a:pt x="237375" y="804272"/>
                  </a:lnTo>
                  <a:lnTo>
                    <a:pt x="280806" y="822638"/>
                  </a:lnTo>
                  <a:lnTo>
                    <a:pt x="326544" y="836151"/>
                  </a:lnTo>
                  <a:lnTo>
                    <a:pt x="374272" y="844492"/>
                  </a:lnTo>
                  <a:lnTo>
                    <a:pt x="423671" y="847344"/>
                  </a:lnTo>
                  <a:lnTo>
                    <a:pt x="473071" y="844492"/>
                  </a:lnTo>
                  <a:lnTo>
                    <a:pt x="520799" y="836151"/>
                  </a:lnTo>
                  <a:lnTo>
                    <a:pt x="566537" y="822638"/>
                  </a:lnTo>
                  <a:lnTo>
                    <a:pt x="609968" y="804272"/>
                  </a:lnTo>
                  <a:lnTo>
                    <a:pt x="650773" y="781370"/>
                  </a:lnTo>
                  <a:lnTo>
                    <a:pt x="688634" y="754251"/>
                  </a:lnTo>
                  <a:lnTo>
                    <a:pt x="723233" y="723233"/>
                  </a:lnTo>
                  <a:lnTo>
                    <a:pt x="754251" y="688634"/>
                  </a:lnTo>
                  <a:lnTo>
                    <a:pt x="781370" y="650773"/>
                  </a:lnTo>
                  <a:lnTo>
                    <a:pt x="804272" y="609968"/>
                  </a:lnTo>
                  <a:lnTo>
                    <a:pt x="822638" y="566537"/>
                  </a:lnTo>
                  <a:lnTo>
                    <a:pt x="836151" y="520799"/>
                  </a:lnTo>
                  <a:lnTo>
                    <a:pt x="844492" y="473071"/>
                  </a:lnTo>
                  <a:lnTo>
                    <a:pt x="847343" y="423672"/>
                  </a:lnTo>
                  <a:lnTo>
                    <a:pt x="844492" y="374272"/>
                  </a:lnTo>
                  <a:lnTo>
                    <a:pt x="836151" y="326544"/>
                  </a:lnTo>
                  <a:lnTo>
                    <a:pt x="822638" y="280806"/>
                  </a:lnTo>
                  <a:lnTo>
                    <a:pt x="804272" y="237375"/>
                  </a:lnTo>
                  <a:lnTo>
                    <a:pt x="781370" y="196570"/>
                  </a:lnTo>
                  <a:lnTo>
                    <a:pt x="754251" y="158709"/>
                  </a:lnTo>
                  <a:lnTo>
                    <a:pt x="723233" y="124110"/>
                  </a:lnTo>
                  <a:lnTo>
                    <a:pt x="688634" y="93092"/>
                  </a:lnTo>
                  <a:lnTo>
                    <a:pt x="650773" y="65973"/>
                  </a:lnTo>
                  <a:lnTo>
                    <a:pt x="609968" y="43071"/>
                  </a:lnTo>
                  <a:lnTo>
                    <a:pt x="566537" y="24705"/>
                  </a:lnTo>
                  <a:lnTo>
                    <a:pt x="520799" y="11192"/>
                  </a:lnTo>
                  <a:lnTo>
                    <a:pt x="473071" y="2851"/>
                  </a:lnTo>
                  <a:lnTo>
                    <a:pt x="423671" y="0"/>
                  </a:lnTo>
                  <a:close/>
                </a:path>
              </a:pathLst>
            </a:custGeom>
            <a:solidFill>
              <a:srgbClr val="FFE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87403" y="3801951"/>
              <a:ext cx="468630" cy="328295"/>
            </a:xfrm>
            <a:custGeom>
              <a:avLst/>
              <a:gdLst/>
              <a:ahLst/>
              <a:cxnLst/>
              <a:rect l="l" t="t" r="r" b="b"/>
              <a:pathLst>
                <a:path w="468629" h="328295">
                  <a:moveTo>
                    <a:pt x="427142" y="0"/>
                  </a:moveTo>
                  <a:lnTo>
                    <a:pt x="167714" y="244492"/>
                  </a:lnTo>
                  <a:lnTo>
                    <a:pt x="43067" y="117194"/>
                  </a:lnTo>
                  <a:lnTo>
                    <a:pt x="0" y="158112"/>
                  </a:lnTo>
                  <a:lnTo>
                    <a:pt x="165687" y="327842"/>
                  </a:lnTo>
                  <a:lnTo>
                    <a:pt x="209263" y="287430"/>
                  </a:lnTo>
                  <a:lnTo>
                    <a:pt x="468185" y="42432"/>
                  </a:lnTo>
                  <a:lnTo>
                    <a:pt x="42714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74692" y="3718560"/>
              <a:ext cx="492759" cy="490855"/>
            </a:xfrm>
            <a:custGeom>
              <a:avLst/>
              <a:gdLst/>
              <a:ahLst/>
              <a:cxnLst/>
              <a:rect l="l" t="t" r="r" b="b"/>
              <a:pathLst>
                <a:path w="492760" h="490854">
                  <a:moveTo>
                    <a:pt x="0" y="490727"/>
                  </a:moveTo>
                  <a:lnTo>
                    <a:pt x="492251" y="490727"/>
                  </a:lnTo>
                  <a:lnTo>
                    <a:pt x="492251" y="0"/>
                  </a:lnTo>
                  <a:lnTo>
                    <a:pt x="0" y="0"/>
                  </a:lnTo>
                  <a:lnTo>
                    <a:pt x="0" y="4907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13908" y="3617467"/>
            <a:ext cx="1855470" cy="6737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0"/>
              </a:spcBef>
            </a:pPr>
            <a:r>
              <a:rPr sz="1400" spc="-5" dirty="0">
                <a:latin typeface="Calibri"/>
                <a:cs typeface="Calibri"/>
              </a:rPr>
              <a:t>Estudio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seguridad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sí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empresa </a:t>
            </a:r>
            <a:r>
              <a:rPr sz="1400" dirty="0">
                <a:latin typeface="Calibri"/>
                <a:cs typeface="Calibri"/>
              </a:rPr>
              <a:t>lo </a:t>
            </a:r>
            <a:r>
              <a:rPr sz="1400" spc="-10" dirty="0">
                <a:latin typeface="Calibri"/>
                <a:cs typeface="Calibri"/>
              </a:rPr>
              <a:t>considera </a:t>
            </a:r>
            <a:r>
              <a:rPr sz="1400" spc="-5" dirty="0">
                <a:latin typeface="Calibri"/>
                <a:cs typeface="Calibri"/>
              </a:rPr>
              <a:t> necesario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772" y="5074920"/>
            <a:ext cx="847725" cy="847725"/>
            <a:chOff x="1223772" y="5074920"/>
            <a:chExt cx="847725" cy="847725"/>
          </a:xfrm>
        </p:grpSpPr>
        <p:sp>
          <p:nvSpPr>
            <p:cNvPr id="28" name="object 28"/>
            <p:cNvSpPr/>
            <p:nvPr/>
          </p:nvSpPr>
          <p:spPr>
            <a:xfrm>
              <a:off x="1223772" y="5074920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2" y="0"/>
                  </a:moveTo>
                  <a:lnTo>
                    <a:pt x="374272" y="2851"/>
                  </a:lnTo>
                  <a:lnTo>
                    <a:pt x="326544" y="11192"/>
                  </a:lnTo>
                  <a:lnTo>
                    <a:pt x="280806" y="24705"/>
                  </a:lnTo>
                  <a:lnTo>
                    <a:pt x="237375" y="43071"/>
                  </a:lnTo>
                  <a:lnTo>
                    <a:pt x="196570" y="65973"/>
                  </a:lnTo>
                  <a:lnTo>
                    <a:pt x="158709" y="93092"/>
                  </a:lnTo>
                  <a:lnTo>
                    <a:pt x="124110" y="124110"/>
                  </a:lnTo>
                  <a:lnTo>
                    <a:pt x="93092" y="158709"/>
                  </a:lnTo>
                  <a:lnTo>
                    <a:pt x="65973" y="196570"/>
                  </a:lnTo>
                  <a:lnTo>
                    <a:pt x="43071" y="237375"/>
                  </a:lnTo>
                  <a:lnTo>
                    <a:pt x="24705" y="280806"/>
                  </a:lnTo>
                  <a:lnTo>
                    <a:pt x="11192" y="326544"/>
                  </a:lnTo>
                  <a:lnTo>
                    <a:pt x="2851" y="374272"/>
                  </a:lnTo>
                  <a:lnTo>
                    <a:pt x="0" y="423671"/>
                  </a:lnTo>
                  <a:lnTo>
                    <a:pt x="2851" y="473080"/>
                  </a:lnTo>
                  <a:lnTo>
                    <a:pt x="11192" y="520815"/>
                  </a:lnTo>
                  <a:lnTo>
                    <a:pt x="24705" y="566557"/>
                  </a:lnTo>
                  <a:lnTo>
                    <a:pt x="43071" y="609990"/>
                  </a:lnTo>
                  <a:lnTo>
                    <a:pt x="65973" y="650796"/>
                  </a:lnTo>
                  <a:lnTo>
                    <a:pt x="93092" y="688656"/>
                  </a:lnTo>
                  <a:lnTo>
                    <a:pt x="124110" y="723252"/>
                  </a:lnTo>
                  <a:lnTo>
                    <a:pt x="158709" y="754267"/>
                  </a:lnTo>
                  <a:lnTo>
                    <a:pt x="196570" y="781382"/>
                  </a:lnTo>
                  <a:lnTo>
                    <a:pt x="237375" y="804281"/>
                  </a:lnTo>
                  <a:lnTo>
                    <a:pt x="280806" y="822644"/>
                  </a:lnTo>
                  <a:lnTo>
                    <a:pt x="326544" y="836154"/>
                  </a:lnTo>
                  <a:lnTo>
                    <a:pt x="374272" y="844493"/>
                  </a:lnTo>
                  <a:lnTo>
                    <a:pt x="423672" y="847343"/>
                  </a:lnTo>
                  <a:lnTo>
                    <a:pt x="473071" y="844493"/>
                  </a:lnTo>
                  <a:lnTo>
                    <a:pt x="520799" y="836154"/>
                  </a:lnTo>
                  <a:lnTo>
                    <a:pt x="566537" y="822644"/>
                  </a:lnTo>
                  <a:lnTo>
                    <a:pt x="609968" y="804281"/>
                  </a:lnTo>
                  <a:lnTo>
                    <a:pt x="650773" y="781382"/>
                  </a:lnTo>
                  <a:lnTo>
                    <a:pt x="688634" y="754267"/>
                  </a:lnTo>
                  <a:lnTo>
                    <a:pt x="723233" y="723252"/>
                  </a:lnTo>
                  <a:lnTo>
                    <a:pt x="754251" y="688656"/>
                  </a:lnTo>
                  <a:lnTo>
                    <a:pt x="781370" y="650796"/>
                  </a:lnTo>
                  <a:lnTo>
                    <a:pt x="804272" y="609990"/>
                  </a:lnTo>
                  <a:lnTo>
                    <a:pt x="822638" y="566557"/>
                  </a:lnTo>
                  <a:lnTo>
                    <a:pt x="836151" y="520815"/>
                  </a:lnTo>
                  <a:lnTo>
                    <a:pt x="844492" y="473080"/>
                  </a:lnTo>
                  <a:lnTo>
                    <a:pt x="847344" y="423671"/>
                  </a:lnTo>
                  <a:lnTo>
                    <a:pt x="844492" y="374272"/>
                  </a:lnTo>
                  <a:lnTo>
                    <a:pt x="836151" y="326544"/>
                  </a:lnTo>
                  <a:lnTo>
                    <a:pt x="822638" y="280806"/>
                  </a:lnTo>
                  <a:lnTo>
                    <a:pt x="804272" y="237375"/>
                  </a:lnTo>
                  <a:lnTo>
                    <a:pt x="781370" y="196570"/>
                  </a:lnTo>
                  <a:lnTo>
                    <a:pt x="754251" y="158709"/>
                  </a:lnTo>
                  <a:lnTo>
                    <a:pt x="723233" y="124110"/>
                  </a:lnTo>
                  <a:lnTo>
                    <a:pt x="688634" y="93092"/>
                  </a:lnTo>
                  <a:lnTo>
                    <a:pt x="650773" y="65973"/>
                  </a:lnTo>
                  <a:lnTo>
                    <a:pt x="609968" y="43071"/>
                  </a:lnTo>
                  <a:lnTo>
                    <a:pt x="566537" y="24705"/>
                  </a:lnTo>
                  <a:lnTo>
                    <a:pt x="520799" y="11192"/>
                  </a:lnTo>
                  <a:lnTo>
                    <a:pt x="473071" y="2851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FFE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56171" y="5307511"/>
              <a:ext cx="384175" cy="385445"/>
            </a:xfrm>
            <a:custGeom>
              <a:avLst/>
              <a:gdLst/>
              <a:ahLst/>
              <a:cxnLst/>
              <a:rect l="l" t="t" r="r" b="b"/>
              <a:pathLst>
                <a:path w="384175" h="385445">
                  <a:moveTo>
                    <a:pt x="191950" y="0"/>
                  </a:moveTo>
                  <a:lnTo>
                    <a:pt x="147917" y="5080"/>
                  </a:lnTo>
                  <a:lnTo>
                    <a:pt x="107506" y="19556"/>
                  </a:lnTo>
                  <a:lnTo>
                    <a:pt x="71867" y="42273"/>
                  </a:lnTo>
                  <a:lnTo>
                    <a:pt x="42148" y="72081"/>
                  </a:lnTo>
                  <a:lnTo>
                    <a:pt x="19498" y="107829"/>
                  </a:lnTo>
                  <a:lnTo>
                    <a:pt x="5066" y="148363"/>
                  </a:lnTo>
                  <a:lnTo>
                    <a:pt x="0" y="192533"/>
                  </a:lnTo>
                  <a:lnTo>
                    <a:pt x="5066" y="236705"/>
                  </a:lnTo>
                  <a:lnTo>
                    <a:pt x="19498" y="277242"/>
                  </a:lnTo>
                  <a:lnTo>
                    <a:pt x="42148" y="312992"/>
                  </a:lnTo>
                  <a:lnTo>
                    <a:pt x="71867" y="342804"/>
                  </a:lnTo>
                  <a:lnTo>
                    <a:pt x="107506" y="365525"/>
                  </a:lnTo>
                  <a:lnTo>
                    <a:pt x="147917" y="380002"/>
                  </a:lnTo>
                  <a:lnTo>
                    <a:pt x="191950" y="385084"/>
                  </a:lnTo>
                  <a:lnTo>
                    <a:pt x="235984" y="380002"/>
                  </a:lnTo>
                  <a:lnTo>
                    <a:pt x="276395" y="365525"/>
                  </a:lnTo>
                  <a:lnTo>
                    <a:pt x="293403" y="354682"/>
                  </a:lnTo>
                  <a:lnTo>
                    <a:pt x="191950" y="354682"/>
                  </a:lnTo>
                  <a:lnTo>
                    <a:pt x="148932" y="348899"/>
                  </a:lnTo>
                  <a:lnTo>
                    <a:pt x="110306" y="332574"/>
                  </a:lnTo>
                  <a:lnTo>
                    <a:pt x="77601" y="307241"/>
                  </a:lnTo>
                  <a:lnTo>
                    <a:pt x="52346" y="274433"/>
                  </a:lnTo>
                  <a:lnTo>
                    <a:pt x="36072" y="235686"/>
                  </a:lnTo>
                  <a:lnTo>
                    <a:pt x="30308" y="192533"/>
                  </a:lnTo>
                  <a:lnTo>
                    <a:pt x="36072" y="149381"/>
                  </a:lnTo>
                  <a:lnTo>
                    <a:pt x="52346" y="110634"/>
                  </a:lnTo>
                  <a:lnTo>
                    <a:pt x="77601" y="77826"/>
                  </a:lnTo>
                  <a:lnTo>
                    <a:pt x="110306" y="52493"/>
                  </a:lnTo>
                  <a:lnTo>
                    <a:pt x="148932" y="36168"/>
                  </a:lnTo>
                  <a:lnTo>
                    <a:pt x="191950" y="30385"/>
                  </a:lnTo>
                  <a:lnTo>
                    <a:pt x="293384" y="30385"/>
                  </a:lnTo>
                  <a:lnTo>
                    <a:pt x="276395" y="19556"/>
                  </a:lnTo>
                  <a:lnTo>
                    <a:pt x="235984" y="5080"/>
                  </a:lnTo>
                  <a:lnTo>
                    <a:pt x="191950" y="0"/>
                  </a:lnTo>
                  <a:close/>
                </a:path>
                <a:path w="384175" h="385445">
                  <a:moveTo>
                    <a:pt x="293384" y="30385"/>
                  </a:moveTo>
                  <a:lnTo>
                    <a:pt x="191950" y="30385"/>
                  </a:lnTo>
                  <a:lnTo>
                    <a:pt x="234969" y="36168"/>
                  </a:lnTo>
                  <a:lnTo>
                    <a:pt x="273595" y="52493"/>
                  </a:lnTo>
                  <a:lnTo>
                    <a:pt x="306300" y="77826"/>
                  </a:lnTo>
                  <a:lnTo>
                    <a:pt x="331554" y="110634"/>
                  </a:lnTo>
                  <a:lnTo>
                    <a:pt x="347829" y="149381"/>
                  </a:lnTo>
                  <a:lnTo>
                    <a:pt x="353593" y="192533"/>
                  </a:lnTo>
                  <a:lnTo>
                    <a:pt x="347829" y="235686"/>
                  </a:lnTo>
                  <a:lnTo>
                    <a:pt x="331555" y="274433"/>
                  </a:lnTo>
                  <a:lnTo>
                    <a:pt x="306300" y="307241"/>
                  </a:lnTo>
                  <a:lnTo>
                    <a:pt x="273595" y="332574"/>
                  </a:lnTo>
                  <a:lnTo>
                    <a:pt x="234969" y="348899"/>
                  </a:lnTo>
                  <a:lnTo>
                    <a:pt x="191950" y="354682"/>
                  </a:lnTo>
                  <a:lnTo>
                    <a:pt x="293403" y="354682"/>
                  </a:lnTo>
                  <a:lnTo>
                    <a:pt x="341753" y="312992"/>
                  </a:lnTo>
                  <a:lnTo>
                    <a:pt x="364403" y="277242"/>
                  </a:lnTo>
                  <a:lnTo>
                    <a:pt x="378835" y="236705"/>
                  </a:lnTo>
                  <a:lnTo>
                    <a:pt x="383901" y="192533"/>
                  </a:lnTo>
                  <a:lnTo>
                    <a:pt x="378835" y="148363"/>
                  </a:lnTo>
                  <a:lnTo>
                    <a:pt x="364403" y="107829"/>
                  </a:lnTo>
                  <a:lnTo>
                    <a:pt x="341753" y="72081"/>
                  </a:lnTo>
                  <a:lnTo>
                    <a:pt x="312034" y="42273"/>
                  </a:lnTo>
                  <a:lnTo>
                    <a:pt x="293384" y="30385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6890" y="5378434"/>
              <a:ext cx="242464" cy="24322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402080" y="5253228"/>
              <a:ext cx="490855" cy="492759"/>
            </a:xfrm>
            <a:custGeom>
              <a:avLst/>
              <a:gdLst/>
              <a:ahLst/>
              <a:cxnLst/>
              <a:rect l="l" t="t" r="r" b="b"/>
              <a:pathLst>
                <a:path w="490855" h="492760">
                  <a:moveTo>
                    <a:pt x="0" y="492252"/>
                  </a:moveTo>
                  <a:lnTo>
                    <a:pt x="490728" y="492252"/>
                  </a:lnTo>
                  <a:lnTo>
                    <a:pt x="490728" y="0"/>
                  </a:lnTo>
                  <a:lnTo>
                    <a:pt x="0" y="0"/>
                  </a:lnTo>
                  <a:lnTo>
                    <a:pt x="0" y="4922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239772" y="5261609"/>
            <a:ext cx="1617345" cy="45783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5"/>
              </a:spcBef>
            </a:pPr>
            <a:r>
              <a:rPr sz="1400" spc="-5" dirty="0">
                <a:latin typeface="Calibri"/>
                <a:cs typeface="Calibri"/>
              </a:rPr>
              <a:t>Exámenes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medicos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de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ingreso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96384" y="5074920"/>
            <a:ext cx="847725" cy="847725"/>
            <a:chOff x="4596384" y="5074920"/>
            <a:chExt cx="847725" cy="847725"/>
          </a:xfrm>
        </p:grpSpPr>
        <p:sp>
          <p:nvSpPr>
            <p:cNvPr id="34" name="object 34"/>
            <p:cNvSpPr/>
            <p:nvPr/>
          </p:nvSpPr>
          <p:spPr>
            <a:xfrm>
              <a:off x="4596384" y="5074920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1" y="0"/>
                  </a:moveTo>
                  <a:lnTo>
                    <a:pt x="374272" y="2851"/>
                  </a:lnTo>
                  <a:lnTo>
                    <a:pt x="326544" y="11192"/>
                  </a:lnTo>
                  <a:lnTo>
                    <a:pt x="280806" y="24705"/>
                  </a:lnTo>
                  <a:lnTo>
                    <a:pt x="237375" y="43071"/>
                  </a:lnTo>
                  <a:lnTo>
                    <a:pt x="196570" y="65973"/>
                  </a:lnTo>
                  <a:lnTo>
                    <a:pt x="158709" y="93092"/>
                  </a:lnTo>
                  <a:lnTo>
                    <a:pt x="124110" y="124110"/>
                  </a:lnTo>
                  <a:lnTo>
                    <a:pt x="93092" y="158709"/>
                  </a:lnTo>
                  <a:lnTo>
                    <a:pt x="65973" y="196570"/>
                  </a:lnTo>
                  <a:lnTo>
                    <a:pt x="43071" y="237375"/>
                  </a:lnTo>
                  <a:lnTo>
                    <a:pt x="24705" y="280806"/>
                  </a:lnTo>
                  <a:lnTo>
                    <a:pt x="11192" y="326544"/>
                  </a:lnTo>
                  <a:lnTo>
                    <a:pt x="2851" y="374272"/>
                  </a:lnTo>
                  <a:lnTo>
                    <a:pt x="0" y="423671"/>
                  </a:lnTo>
                  <a:lnTo>
                    <a:pt x="2851" y="473080"/>
                  </a:lnTo>
                  <a:lnTo>
                    <a:pt x="11192" y="520815"/>
                  </a:lnTo>
                  <a:lnTo>
                    <a:pt x="24705" y="566557"/>
                  </a:lnTo>
                  <a:lnTo>
                    <a:pt x="43071" y="609990"/>
                  </a:lnTo>
                  <a:lnTo>
                    <a:pt x="65973" y="650796"/>
                  </a:lnTo>
                  <a:lnTo>
                    <a:pt x="93092" y="688656"/>
                  </a:lnTo>
                  <a:lnTo>
                    <a:pt x="124110" y="723252"/>
                  </a:lnTo>
                  <a:lnTo>
                    <a:pt x="158709" y="754267"/>
                  </a:lnTo>
                  <a:lnTo>
                    <a:pt x="196570" y="781382"/>
                  </a:lnTo>
                  <a:lnTo>
                    <a:pt x="237375" y="804281"/>
                  </a:lnTo>
                  <a:lnTo>
                    <a:pt x="280806" y="822644"/>
                  </a:lnTo>
                  <a:lnTo>
                    <a:pt x="326544" y="836154"/>
                  </a:lnTo>
                  <a:lnTo>
                    <a:pt x="374272" y="844493"/>
                  </a:lnTo>
                  <a:lnTo>
                    <a:pt x="423671" y="847343"/>
                  </a:lnTo>
                  <a:lnTo>
                    <a:pt x="473071" y="844493"/>
                  </a:lnTo>
                  <a:lnTo>
                    <a:pt x="520799" y="836154"/>
                  </a:lnTo>
                  <a:lnTo>
                    <a:pt x="566537" y="822644"/>
                  </a:lnTo>
                  <a:lnTo>
                    <a:pt x="609968" y="804281"/>
                  </a:lnTo>
                  <a:lnTo>
                    <a:pt x="650773" y="781382"/>
                  </a:lnTo>
                  <a:lnTo>
                    <a:pt x="688634" y="754267"/>
                  </a:lnTo>
                  <a:lnTo>
                    <a:pt x="723233" y="723252"/>
                  </a:lnTo>
                  <a:lnTo>
                    <a:pt x="754251" y="688656"/>
                  </a:lnTo>
                  <a:lnTo>
                    <a:pt x="781370" y="650796"/>
                  </a:lnTo>
                  <a:lnTo>
                    <a:pt x="804272" y="609990"/>
                  </a:lnTo>
                  <a:lnTo>
                    <a:pt x="822638" y="566557"/>
                  </a:lnTo>
                  <a:lnTo>
                    <a:pt x="836151" y="520815"/>
                  </a:lnTo>
                  <a:lnTo>
                    <a:pt x="844492" y="473080"/>
                  </a:lnTo>
                  <a:lnTo>
                    <a:pt x="847343" y="423671"/>
                  </a:lnTo>
                  <a:lnTo>
                    <a:pt x="844492" y="374272"/>
                  </a:lnTo>
                  <a:lnTo>
                    <a:pt x="836151" y="326544"/>
                  </a:lnTo>
                  <a:lnTo>
                    <a:pt x="822638" y="280806"/>
                  </a:lnTo>
                  <a:lnTo>
                    <a:pt x="804272" y="237375"/>
                  </a:lnTo>
                  <a:lnTo>
                    <a:pt x="781370" y="196570"/>
                  </a:lnTo>
                  <a:lnTo>
                    <a:pt x="754251" y="158709"/>
                  </a:lnTo>
                  <a:lnTo>
                    <a:pt x="723233" y="124110"/>
                  </a:lnTo>
                  <a:lnTo>
                    <a:pt x="688634" y="93092"/>
                  </a:lnTo>
                  <a:lnTo>
                    <a:pt x="650773" y="65973"/>
                  </a:lnTo>
                  <a:lnTo>
                    <a:pt x="609968" y="43071"/>
                  </a:lnTo>
                  <a:lnTo>
                    <a:pt x="566537" y="24705"/>
                  </a:lnTo>
                  <a:lnTo>
                    <a:pt x="520799" y="11192"/>
                  </a:lnTo>
                  <a:lnTo>
                    <a:pt x="473071" y="2851"/>
                  </a:lnTo>
                  <a:lnTo>
                    <a:pt x="423671" y="0"/>
                  </a:lnTo>
                  <a:close/>
                </a:path>
              </a:pathLst>
            </a:custGeom>
            <a:solidFill>
              <a:srgbClr val="FFE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64417" y="5297170"/>
              <a:ext cx="314325" cy="405130"/>
            </a:xfrm>
            <a:custGeom>
              <a:avLst/>
              <a:gdLst/>
              <a:ahLst/>
              <a:cxnLst/>
              <a:rect l="l" t="t" r="r" b="b"/>
              <a:pathLst>
                <a:path w="314325" h="405129">
                  <a:moveTo>
                    <a:pt x="157073" y="192747"/>
                  </a:moveTo>
                  <a:lnTo>
                    <a:pt x="60794" y="192747"/>
                  </a:lnTo>
                  <a:lnTo>
                    <a:pt x="60794" y="213017"/>
                  </a:lnTo>
                  <a:lnTo>
                    <a:pt x="157073" y="213017"/>
                  </a:lnTo>
                  <a:lnTo>
                    <a:pt x="157073" y="192747"/>
                  </a:lnTo>
                  <a:close/>
                </a:path>
                <a:path w="314325" h="405129">
                  <a:moveTo>
                    <a:pt x="253339" y="294093"/>
                  </a:moveTo>
                  <a:lnTo>
                    <a:pt x="162140" y="294093"/>
                  </a:lnTo>
                  <a:lnTo>
                    <a:pt x="162140" y="314363"/>
                  </a:lnTo>
                  <a:lnTo>
                    <a:pt x="253339" y="314363"/>
                  </a:lnTo>
                  <a:lnTo>
                    <a:pt x="253339" y="294093"/>
                  </a:lnTo>
                  <a:close/>
                </a:path>
                <a:path w="314325" h="405129">
                  <a:moveTo>
                    <a:pt x="253339" y="152209"/>
                  </a:moveTo>
                  <a:lnTo>
                    <a:pt x="60794" y="152209"/>
                  </a:lnTo>
                  <a:lnTo>
                    <a:pt x="60794" y="172478"/>
                  </a:lnTo>
                  <a:lnTo>
                    <a:pt x="253339" y="172478"/>
                  </a:lnTo>
                  <a:lnTo>
                    <a:pt x="253339" y="152209"/>
                  </a:lnTo>
                  <a:close/>
                </a:path>
                <a:path w="314325" h="405129">
                  <a:moveTo>
                    <a:pt x="253339" y="111671"/>
                  </a:moveTo>
                  <a:lnTo>
                    <a:pt x="60794" y="111671"/>
                  </a:lnTo>
                  <a:lnTo>
                    <a:pt x="60794" y="131940"/>
                  </a:lnTo>
                  <a:lnTo>
                    <a:pt x="253339" y="131940"/>
                  </a:lnTo>
                  <a:lnTo>
                    <a:pt x="253339" y="111671"/>
                  </a:lnTo>
                  <a:close/>
                </a:path>
                <a:path w="314325" h="405129">
                  <a:moveTo>
                    <a:pt x="253339" y="71132"/>
                  </a:moveTo>
                  <a:lnTo>
                    <a:pt x="60794" y="71132"/>
                  </a:lnTo>
                  <a:lnTo>
                    <a:pt x="60794" y="91401"/>
                  </a:lnTo>
                  <a:lnTo>
                    <a:pt x="253339" y="91401"/>
                  </a:lnTo>
                  <a:lnTo>
                    <a:pt x="253339" y="71132"/>
                  </a:lnTo>
                  <a:close/>
                </a:path>
                <a:path w="314325" h="405129">
                  <a:moveTo>
                    <a:pt x="31414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0" y="374650"/>
                  </a:lnTo>
                  <a:lnTo>
                    <a:pt x="0" y="405130"/>
                  </a:lnTo>
                  <a:lnTo>
                    <a:pt x="314147" y="405130"/>
                  </a:lnTo>
                  <a:lnTo>
                    <a:pt x="314147" y="375158"/>
                  </a:lnTo>
                  <a:lnTo>
                    <a:pt x="314147" y="374650"/>
                  </a:lnTo>
                  <a:lnTo>
                    <a:pt x="314147" y="30594"/>
                  </a:lnTo>
                  <a:lnTo>
                    <a:pt x="283743" y="30594"/>
                  </a:lnTo>
                  <a:lnTo>
                    <a:pt x="283743" y="374650"/>
                  </a:lnTo>
                  <a:lnTo>
                    <a:pt x="30391" y="374650"/>
                  </a:lnTo>
                  <a:lnTo>
                    <a:pt x="30391" y="30480"/>
                  </a:lnTo>
                  <a:lnTo>
                    <a:pt x="314147" y="30480"/>
                  </a:lnTo>
                  <a:lnTo>
                    <a:pt x="31414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5223" y="5565917"/>
              <a:ext cx="70937" cy="7093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774692" y="5253228"/>
              <a:ext cx="492759" cy="492759"/>
            </a:xfrm>
            <a:custGeom>
              <a:avLst/>
              <a:gdLst/>
              <a:ahLst/>
              <a:cxnLst/>
              <a:rect l="l" t="t" r="r" b="b"/>
              <a:pathLst>
                <a:path w="492760" h="492760">
                  <a:moveTo>
                    <a:pt x="0" y="492252"/>
                  </a:moveTo>
                  <a:lnTo>
                    <a:pt x="492251" y="492252"/>
                  </a:lnTo>
                  <a:lnTo>
                    <a:pt x="492251" y="0"/>
                  </a:lnTo>
                  <a:lnTo>
                    <a:pt x="0" y="0"/>
                  </a:lnTo>
                  <a:lnTo>
                    <a:pt x="0" y="4922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613908" y="5370067"/>
            <a:ext cx="662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Contrato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76A89096-E43B-4877-4D13-4D2D9DD063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24608" y="4885603"/>
            <a:ext cx="688874" cy="98566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9D731AC4-655E-138F-9FCC-CA89695B599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-118273" y="-389207"/>
            <a:ext cx="2534837" cy="432544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DF68BC85-E293-47E0-8D4D-A19774FA770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499</TotalTime>
  <Words>2456</Words>
  <Application>Microsoft Office PowerPoint</Application>
  <PresentationFormat>Presentación en pantalla (4:3)</PresentationFormat>
  <Paragraphs>212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Arial</vt:lpstr>
      <vt:lpstr>Arial MT</vt:lpstr>
      <vt:lpstr>Calibri</vt:lpstr>
      <vt:lpstr>Calibri Light</vt:lpstr>
      <vt:lpstr>Century Gothic</vt:lpstr>
      <vt:lpstr>Morn Thin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QUE ES LA CONTRATACIÓN</vt:lpstr>
      <vt:lpstr>CONTRATACIÓN</vt:lpstr>
      <vt:lpstr>QUE ES EL CONTRATO  DE TRABAJO</vt:lpstr>
      <vt:lpstr>CONTRATACIÓN</vt:lpstr>
      <vt:lpstr>TIPOS DE CONTRATO</vt:lpstr>
      <vt:lpstr>CONTRATO DE TRABAJO</vt:lpstr>
      <vt:lpstr>CONTRATO DE TRABAJO</vt:lpstr>
      <vt:lpstr>CONTRATO DE TRABAJO</vt:lpstr>
      <vt:lpstr>CONTRATO DE TRABAJO</vt:lpstr>
      <vt:lpstr>PERIODO DE PRUEBA</vt:lpstr>
      <vt:lpstr>INDUCCIÓN</vt:lpstr>
      <vt:lpstr>INDUCCIÓN GENERAL</vt:lpstr>
      <vt:lpstr>INDUCCIÓN ESPECÍFICA EN EL CARGO</vt:lpstr>
      <vt:lpstr>INDUCCIÓN ESPECÍFICA EN  SEGURIDAD Y SALUD LABORAL</vt:lpstr>
      <vt:lpstr>ENTRENAMIENTO</vt:lpstr>
      <vt:lpstr>PLAN DE ENTRENAMIENTO</vt:lpstr>
      <vt:lpstr>EVALUACIÓN DEL PROCESO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HP</cp:lastModifiedBy>
  <cp:revision>38</cp:revision>
  <dcterms:modified xsi:type="dcterms:W3CDTF">2022-11-11T21:59:11Z</dcterms:modified>
</cp:coreProperties>
</file>